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8" r:id="rId5"/>
    <p:sldMasterId id="2147483732" r:id="rId6"/>
    <p:sldMasterId id="2147483756" r:id="rId7"/>
    <p:sldMasterId id="2147483872" r:id="rId8"/>
  </p:sldMasterIdLst>
  <p:notesMasterIdLst>
    <p:notesMasterId r:id="rId25"/>
  </p:notesMasterIdLst>
  <p:handoutMasterIdLst>
    <p:handoutMasterId r:id="rId26"/>
  </p:handoutMasterIdLst>
  <p:sldIdLst>
    <p:sldId id="256" r:id="rId9"/>
    <p:sldId id="344" r:id="rId10"/>
    <p:sldId id="293" r:id="rId11"/>
    <p:sldId id="329" r:id="rId12"/>
    <p:sldId id="335" r:id="rId13"/>
    <p:sldId id="346" r:id="rId14"/>
    <p:sldId id="348" r:id="rId15"/>
    <p:sldId id="349" r:id="rId16"/>
    <p:sldId id="300" r:id="rId17"/>
    <p:sldId id="301" r:id="rId18"/>
    <p:sldId id="310" r:id="rId19"/>
    <p:sldId id="341" r:id="rId20"/>
    <p:sldId id="342" r:id="rId21"/>
    <p:sldId id="340" r:id="rId22"/>
    <p:sldId id="339" r:id="rId23"/>
    <p:sldId id="343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BAC3-195C-4144-83EC-7356E87FD4C3}" v="5" dt="2024-03-08T14:23:30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73" d="100"/>
          <a:sy n="7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84AC-7CD3-46C9-86A8-9B7347FC349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7984-D2B5-4EE7-925C-DE5C7682B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0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93F91-B844-4444-A490-5CD90765ACB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16" y="4747760"/>
            <a:ext cx="5388931" cy="3884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C048-737A-4990-93BF-091E9763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9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9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5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8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3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8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61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7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09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3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0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3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87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4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8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1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4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3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7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2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77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7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05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4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38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07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04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D12C-E3F2-8AF5-6306-40F61805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7855B-2421-DE84-FBCF-D2B980D31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3392-B37A-537F-82EB-F39A0C2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C469-395E-F56D-9B3B-EB556526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D06E-5B21-948D-3240-1DC1A32B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6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028-73CE-33A6-3C73-2F05B99B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E814-6477-A8BA-6F45-D00DEF8C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82DB-B9FD-F8BE-1AE4-16DDB4BF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01CE-A008-576F-18AA-19E6B91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6E64-7356-516B-0F23-6548DD7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3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461F-2AB0-22ED-BD3D-33BC2FE4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1DEB-76CC-035B-06FF-E9AC11D3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DCBC7-6648-7517-68A7-99CA3245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1390-CD91-BCAA-30BB-33FFDF05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0429-D15D-F3EB-6364-63D1ACF0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7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4D89-40F9-6674-C892-F590F377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6057-97BB-1401-D8AD-DF5B4B14D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AFCF-E813-A228-72E8-767FD6B6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9DC9-E63F-19C1-5174-A04276D8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26A24-ADE0-D4B8-4262-96855531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F8957-0F17-6E78-B3A8-808C0B54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50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AC2D-A20C-3A59-0089-F66D0EC8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70E6-6BFE-5665-4757-500EFDFE9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7880-71DB-5BC1-A49A-C2A53928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FE933-F366-B306-2AD0-AC18D4B6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84EB-261C-0E89-C861-361EEA8D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72DB3-3E72-5F9B-893F-0B74EF8D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D8B81-B5D2-8342-0542-BF3872A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A0112-85C9-06D7-A684-134369E1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7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9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4259-EAEA-6DF3-121F-E0710E96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8DB2B-5D01-9126-51C5-669D6DD2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FD216-5F77-5895-190B-66FD934D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292F-EC63-3837-D2D4-B7DA58C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E9ECB-D2A8-AEA3-F8BF-2D5E4F39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DC13C-4664-37D0-7927-885ACB1A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88740-8873-7F51-F3C8-3E244531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9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96E9-2CEF-0434-7AC4-683FBF0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9CC5-746C-C010-7CBB-B8B9BC20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44A76-1634-EE22-99AC-5C22A932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D68EC-AA6E-A84D-7BF7-8086FA6E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47D21-D695-C895-C229-D07CCAC7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DFC2-C377-3BEB-AF8A-BF992D9B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EC0-AE79-3903-69C9-A5292AD6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11B6A-F628-D6AB-CAAA-799610EBD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F420D-54FE-0B9D-03AB-23D4209FE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B212-3F7F-C75C-B5FF-D6E8DFF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F0AB-E44D-310B-9C0E-5E57A1FA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6A720-D674-266D-6044-9954266B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2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DB3D-FC5C-1E77-4E82-C7D145E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48AC4-A801-848A-ECA3-F1D3AE413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D88A-CE38-3DAF-B99F-020F556B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1A4EC-16C4-0C5F-DE7F-2FB1A42A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1E19-2175-DF0A-E383-16A0C57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8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6B3B1-3707-7F98-0A4A-B07DF8601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E0D8-5F44-67C0-38D5-B51E6C4B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E1AB-3AA8-B581-AB33-25A9A69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1DEB-56F4-C472-6E41-7E05171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5A50-F411-296A-642A-EF6A0A60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8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60D5-62FD-4A20-A2DB-FAB2256AFF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5FA4-2492-4443-8FC5-22F5A185A11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EE58-90A4-465F-8F75-A54F791C2E62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57F9D-B6DD-8A8C-1B68-C3A95E84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C02A8-4554-E1FA-DE8E-47F8680F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784C6-D806-F6E3-6502-3510CEF8C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30D0-BE52-5FBF-26E9-DB7FAAF34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2649-7C78-512F-4607-DEE3B84D9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4" Type="http://schemas.openxmlformats.org/officeDocument/2006/relationships/image" Target="cid:F154ABD3-AEFB-4DA0-968C-650EE980F9E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B3142-5FC9-4352-A059-8B79C7840BAF}"/>
              </a:ext>
            </a:extLst>
          </p:cNvPr>
          <p:cNvSpPr txBox="1"/>
          <p:nvPr/>
        </p:nvSpPr>
        <p:spPr>
          <a:xfrm>
            <a:off x="4331970" y="962526"/>
            <a:ext cx="4038600" cy="3474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Minimising</a:t>
            </a:r>
            <a:r>
              <a:rPr lang="en-US" sz="4400" b="1" dirty="0">
                <a:latin typeface="+mj-lt"/>
                <a:ea typeface="+mj-ea"/>
                <a:cs typeface="+mj-cs"/>
              </a:rPr>
              <a:t> Dilapidations Settlements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5CC3D1A-F369-426A-FF5E-0C8C43E0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8" y="1613133"/>
            <a:ext cx="2632605" cy="129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4" y="3912791"/>
            <a:ext cx="2631124" cy="13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4400" dirty="0"/>
              <a:t>ISLE OF SHEPPEY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97627" y="1628800"/>
            <a:ext cx="4050658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LL’s Common Law Claim - £226,477</a:t>
            </a:r>
          </a:p>
          <a:p>
            <a:pPr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T’s B.S RESPONSE -  £45,949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£12,875 (inclusive of </a:t>
            </a:r>
            <a:r>
              <a:rPr lang="en-US" sz="1400" i="1" dirty="0"/>
              <a:t>Radius</a:t>
            </a:r>
            <a:r>
              <a:rPr lang="en-US" sz="1400" dirty="0"/>
              <a:t> fee)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Our report provided ammunition to illustrate that very few, if any, of the works agreed between building surveyors would impact </a:t>
            </a:r>
            <a:r>
              <a:rPr lang="en-US" sz="1400" dirty="0" err="1"/>
              <a:t>lettabillity</a:t>
            </a:r>
            <a:r>
              <a:rPr lang="en-US" sz="1400" dirty="0"/>
              <a:t>: </a:t>
            </a:r>
          </a:p>
          <a:p>
            <a:pPr marL="1257300" lvl="2" indent="-228600" defTabSz="914400"/>
            <a:r>
              <a:rPr lang="en-US" sz="1400" dirty="0"/>
              <a:t>Internal Decorations – to be superseded</a:t>
            </a:r>
          </a:p>
          <a:p>
            <a:pPr marL="1257300" lvl="2" indent="-228600" defTabSz="914400"/>
            <a:r>
              <a:rPr lang="en-US" sz="1400" dirty="0"/>
              <a:t>Strip out partitioning – to be retained as it creates useful back of house areas, especially for a short/medium term letting </a:t>
            </a:r>
          </a:p>
          <a:p>
            <a:pPr marL="0" indent="-228600" defTabSz="914400"/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C85F8-08E3-56C4-D2CE-8A2EED25F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377949" cy="1201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F2605-E008-5D5C-7A9A-F8FE8FD0A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4" y="526571"/>
            <a:ext cx="3456205" cy="340648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6661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OXFORD </a:t>
            </a:r>
          </a:p>
        </p:txBody>
      </p:sp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8A8BB57B-6309-27DA-2F26-ABECD2A3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r="11703"/>
          <a:stretch/>
        </p:blipFill>
        <p:spPr bwMode="auto">
          <a:xfrm>
            <a:off x="391174" y="286808"/>
            <a:ext cx="2842969" cy="481859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1628800"/>
            <a:ext cx="3754752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LL’s CLAIM - £300,000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 B.S RESPONSE - £165,000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DV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NVA Works included:</a:t>
            </a:r>
          </a:p>
          <a:p>
            <a:pPr marL="857250" lvl="1" indent="-228600" defTabSz="914400"/>
            <a:r>
              <a:rPr lang="en-US" sz="1400" dirty="0"/>
              <a:t>Internal Decorations</a:t>
            </a:r>
          </a:p>
          <a:p>
            <a:pPr marL="857250" lvl="1" indent="-228600" defTabSz="914400"/>
            <a:r>
              <a:rPr lang="en-US" sz="1400" dirty="0"/>
              <a:t>Works to upper floor ancillary – to be converted</a:t>
            </a:r>
          </a:p>
          <a:p>
            <a:pPr marL="400050" lvl="1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Simultaneously agreed sub lease Dilapidations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8FA486E-9358-848C-44F0-F435A613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941168"/>
            <a:ext cx="2520280" cy="12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476673"/>
            <a:ext cx="3776087" cy="1224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SHEFFIELD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6" y="4941168"/>
            <a:ext cx="2256051" cy="111565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25887" y="1700807"/>
            <a:ext cx="4102112" cy="46805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GB" sz="1400" dirty="0"/>
              <a:t>LL’S CLAIM - £130,000 (as per works undertaken) – agreed between B.S</a:t>
            </a:r>
          </a:p>
          <a:p>
            <a:endParaRPr lang="en-GB" sz="1400" dirty="0"/>
          </a:p>
          <a:p>
            <a:pPr marL="457200" indent="-457200"/>
            <a:r>
              <a:rPr lang="en-GB" sz="1400" dirty="0"/>
              <a:t>DV -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£46,165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Part of a retail park with significant voids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Supply outweighed demand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Analysis of local comps illustrated this was market led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Not all works will be </a:t>
            </a:r>
            <a:r>
              <a:rPr lang="en-GB" sz="1400" i="1" dirty="0"/>
              <a:t>value affective</a:t>
            </a:r>
            <a:r>
              <a:rPr lang="en-GB" sz="1400" dirty="0"/>
              <a:t>:</a:t>
            </a:r>
          </a:p>
          <a:p>
            <a:pPr marL="800100" lvl="1" indent="-457200"/>
            <a:r>
              <a:rPr lang="en-GB" sz="1400" dirty="0"/>
              <a:t>Paint internal walls – will be superseded</a:t>
            </a:r>
          </a:p>
          <a:p>
            <a:pPr marL="800100" lvl="1" indent="-457200"/>
            <a:r>
              <a:rPr lang="en-GB" sz="1400" dirty="0"/>
              <a:t>Remove security shutter – retained</a:t>
            </a:r>
          </a:p>
          <a:p>
            <a:pPr marL="800100" lvl="1" indent="-457200"/>
            <a:r>
              <a:rPr lang="en-GB" sz="1400" dirty="0"/>
              <a:t>Clean soiled cladding – will become dirty during void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Settlement £70,000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3" name="Picture 2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7743AA1F-B598-49CE-6E73-587527C4B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2" y="1063887"/>
            <a:ext cx="3771398" cy="226778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088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332657"/>
            <a:ext cx="3776087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SLOUGH</a:t>
            </a: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" y="4868052"/>
            <a:ext cx="2264237" cy="1143911"/>
          </a:xfrm>
          <a:prstGeom prst="rect">
            <a:avLst/>
          </a:prstGeom>
        </p:spPr>
      </p:pic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07D25568-29E7-F197-4ED0-E7B1036EF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63547" y="865506"/>
            <a:ext cx="3488373" cy="319632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1911" y="1772816"/>
            <a:ext cx="3776088" cy="4280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1200" dirty="0"/>
              <a:t>LANDLORD’S CLAIM - £52,059.27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DV - £Nil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Example of excess supply of retail units relative to demand within Shopping Centre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/>
            <a:r>
              <a:rPr lang="en-GB" sz="1200" dirty="0"/>
              <a:t>Half of units within same mall vacant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SETTLEMENT - nominal</a:t>
            </a:r>
            <a:endParaRPr lang="en-GB" sz="800" dirty="0"/>
          </a:p>
          <a:p>
            <a:pPr marL="457200" indent="-228600" defTabSz="914400"/>
            <a:endParaRPr lang="en-US" sz="1100" dirty="0"/>
          </a:p>
          <a:p>
            <a:pPr indent="-228600" defTabSz="91440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6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CANTERBURY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AEBF0744-76B4-A7E0-5ADF-0D8D2CB48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20050" b="1"/>
          <a:stretch/>
        </p:blipFill>
        <p:spPr>
          <a:xfrm>
            <a:off x="273180" y="919192"/>
            <a:ext cx="3290708" cy="35538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2060848"/>
            <a:ext cx="3754752" cy="3992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200" dirty="0"/>
              <a:t>Landlord undertook the works and relet.  Claiming ‘cost of works’ as a measure of their ‘loss’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Cost of Works - £150,000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DV for T - £70,000.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Had done considerable decorative works to upper parts – not value affective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In fact, the rent review clause in the new lease specifically directed that nil value would be applied to the upper floors at review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Settlement - £75,000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2377949" cy="1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9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Fear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Sooner or later, Landlords ‘threaten’ to issue, and pressure mounts to cave 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Service of a Part 36 offer.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But fewer than 1% make Trial.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Now all but compulsory to mediate [</a:t>
            </a:r>
            <a:r>
              <a:rPr lang="en-GB" i="1" dirty="0"/>
              <a:t>Churchill v Merthyr Tydfil B.C 2023</a:t>
            </a:r>
            <a:r>
              <a:rPr lang="en-GB" dirty="0"/>
              <a:t>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At which &gt; 90% settle.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Costs £15k-£20k.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Openly offer to mediate, naming three ‘suitable’ mediators, and reminding of costs sanction for refusing/ignoring. Take control!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Also fear of fees anyway. But is avoiding a DV </a:t>
            </a:r>
            <a:r>
              <a:rPr lang="en-GB" i="1" dirty="0"/>
              <a:t>really</a:t>
            </a:r>
            <a:r>
              <a:rPr lang="en-GB" dirty="0"/>
              <a:t> a saving?</a:t>
            </a:r>
          </a:p>
        </p:txBody>
      </p:sp>
    </p:spTree>
    <p:extLst>
      <p:ext uri="{BB962C8B-B14F-4D97-AF65-F5344CB8AC3E}">
        <p14:creationId xmlns:p14="http://schemas.microsoft.com/office/powerpoint/2010/main" val="183384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CCAD-6BA1-AA28-D7E5-4B944150C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BE1581-42E8-0A0C-97C1-810448491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27" y="1698996"/>
            <a:ext cx="1099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oyds Bank Logo, symbol, meaning, history, PNG">
            <a:extLst>
              <a:ext uri="{FF2B5EF4-FFF2-40B4-BE49-F238E27FC236}">
                <a16:creationId xmlns:a16="http://schemas.microsoft.com/office/drawing/2014/main" id="{F4095F43-DF06-4757-A52D-C861158D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0" y="2762899"/>
            <a:ext cx="2062884" cy="1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clays SVG Vector Logos - Vector Logo Zone">
            <a:extLst>
              <a:ext uri="{FF2B5EF4-FFF2-40B4-BE49-F238E27FC236}">
                <a16:creationId xmlns:a16="http://schemas.microsoft.com/office/drawing/2014/main" id="{5A150A3D-875C-0F5E-A771-BD284FCA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20" y="2974952"/>
            <a:ext cx="1891336" cy="1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re's US | Fashion Jewelry &amp; Accessories | Claire's US">
            <a:extLst>
              <a:ext uri="{FF2B5EF4-FFF2-40B4-BE49-F238E27FC236}">
                <a16:creationId xmlns:a16="http://schemas.microsoft.com/office/drawing/2014/main" id="{3D6E2AFA-E5F1-79ED-66F6-4F84E17D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01483"/>
            <a:ext cx="2345548" cy="5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gos King Street | Friends Action North East">
            <a:extLst>
              <a:ext uri="{FF2B5EF4-FFF2-40B4-BE49-F238E27FC236}">
                <a16:creationId xmlns:a16="http://schemas.microsoft.com/office/drawing/2014/main" id="{3009DE01-3988-AAB6-4B4E-2EC54BC5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3" y="5386423"/>
            <a:ext cx="2585402" cy="12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EXT, committed to sustainable timber">
            <a:extLst>
              <a:ext uri="{FF2B5EF4-FFF2-40B4-BE49-F238E27FC236}">
                <a16:creationId xmlns:a16="http://schemas.microsoft.com/office/drawing/2014/main" id="{9CD71E1C-824B-FC90-AC3D-2C189025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7" y="1826219"/>
            <a:ext cx="1810531" cy="8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imark+Logo - UK Customer Service Contact Numbers Lists">
            <a:extLst>
              <a:ext uri="{FF2B5EF4-FFF2-40B4-BE49-F238E27FC236}">
                <a16:creationId xmlns:a16="http://schemas.microsoft.com/office/drawing/2014/main" id="{1958B143-AF41-197C-31EE-22DE7023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90" y="5543195"/>
            <a:ext cx="1891336" cy="11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ks and Spencer M&amp;S Short Logo transparent PNG - StickPNG">
            <a:extLst>
              <a:ext uri="{FF2B5EF4-FFF2-40B4-BE49-F238E27FC236}">
                <a16:creationId xmlns:a16="http://schemas.microsoft.com/office/drawing/2014/main" id="{D2EA2937-63C8-4DB0-853B-79A03753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8"/>
            <a:ext cx="234723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89F46D1-6381-D055-3D32-677B789A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81013"/>
            <a:ext cx="3442675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ets at Home - Wikipedia">
            <a:extLst>
              <a:ext uri="{FF2B5EF4-FFF2-40B4-BE49-F238E27FC236}">
                <a16:creationId xmlns:a16="http://schemas.microsoft.com/office/drawing/2014/main" id="{3A055EC1-9E03-E63B-6520-88D4694F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37221"/>
            <a:ext cx="1630836" cy="16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celand-Logo - The Bridges Shopping Centre, Sunderland">
            <a:extLst>
              <a:ext uri="{FF2B5EF4-FFF2-40B4-BE49-F238E27FC236}">
                <a16:creationId xmlns:a16="http://schemas.microsoft.com/office/drawing/2014/main" id="{7B20A189-3A97-1B38-3633-7C3CDBD7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4" y="4031582"/>
            <a:ext cx="2364854" cy="14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 Smith Logo transparent PNG - StickPNG">
            <a:extLst>
              <a:ext uri="{FF2B5EF4-FFF2-40B4-BE49-F238E27FC236}">
                <a16:creationId xmlns:a16="http://schemas.microsoft.com/office/drawing/2014/main" id="{6DFB1E33-5BA7-BC8F-263F-BD9B2B8ED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48" y="5070724"/>
            <a:ext cx="307907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The Co-operative brand - Wikipedia">
            <a:extLst>
              <a:ext uri="{FF2B5EF4-FFF2-40B4-BE49-F238E27FC236}">
                <a16:creationId xmlns:a16="http://schemas.microsoft.com/office/drawing/2014/main" id="{00382848-AEA5-83ED-0707-903150FB95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18" descr="Tk Maxx Logo - Free Transparent PNG Download - PNGkey">
            <a:extLst>
              <a:ext uri="{FF2B5EF4-FFF2-40B4-BE49-F238E27FC236}">
                <a16:creationId xmlns:a16="http://schemas.microsoft.com/office/drawing/2014/main" id="{06B05195-A455-5502-343F-3A892E33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26" y="4526089"/>
            <a:ext cx="2486996" cy="8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Monsoon-logo - The Lanes Shopping Centre">
            <a:extLst>
              <a:ext uri="{FF2B5EF4-FFF2-40B4-BE49-F238E27FC236}">
                <a16:creationId xmlns:a16="http://schemas.microsoft.com/office/drawing/2014/main" id="{87B9911D-6F37-F946-DA7A-43ED08B9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4" y="2932842"/>
            <a:ext cx="2364854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Assets - Co-op">
            <a:extLst>
              <a:ext uri="{FF2B5EF4-FFF2-40B4-BE49-F238E27FC236}">
                <a16:creationId xmlns:a16="http://schemas.microsoft.com/office/drawing/2014/main" id="{47D29E80-751D-628B-966C-9860CA8B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69" y="5451397"/>
            <a:ext cx="1351336" cy="13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SB Bank (United Kingdom) - Wikipedia">
            <a:extLst>
              <a:ext uri="{FF2B5EF4-FFF2-40B4-BE49-F238E27FC236}">
                <a16:creationId xmlns:a16="http://schemas.microsoft.com/office/drawing/2014/main" id="{892FA1DD-E53A-AE45-4BF4-101C6A69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2" y="143465"/>
            <a:ext cx="3442675" cy="12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talan logo and symbol, meaning, history, PNG">
            <a:extLst>
              <a:ext uri="{FF2B5EF4-FFF2-40B4-BE49-F238E27FC236}">
                <a16:creationId xmlns:a16="http://schemas.microsoft.com/office/drawing/2014/main" id="{6B66DCE0-8BF5-8D77-A5CD-36481129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91" y="385600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9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CDA7B9-690A-1BB4-AB7F-CB610B57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746202"/>
            <a:ext cx="4070073" cy="2056234"/>
          </a:xfrm>
          <a:prstGeom prst="rect">
            <a:avLst/>
          </a:prstGeom>
        </p:spPr>
      </p:pic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A577C756-59D1-6A3B-37DD-D8DB64017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6577"/>
            <a:ext cx="4070073" cy="2009598"/>
          </a:xfrm>
          <a:prstGeom prst="rect">
            <a:avLst/>
          </a:prstGeom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eburn Consulting | LinkedIn">
            <a:extLst>
              <a:ext uri="{FF2B5EF4-FFF2-40B4-BE49-F238E27FC236}">
                <a16:creationId xmlns:a16="http://schemas.microsoft.com/office/drawing/2014/main" id="{69EE7233-68F6-D164-D888-09AB9BE9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025" y="1321658"/>
            <a:ext cx="4070073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Commercial Property Market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Pandemic accelerated many pre-existing trends, as well as triggering new shifts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Bricks and mortar retail was already in significant flux, and industrial/logistics investment gem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Many offices were already past their sell by date and Covid has accelerated the ‘</a:t>
            </a:r>
            <a:r>
              <a:rPr lang="en-GB" sz="1900" i="1" dirty="0"/>
              <a:t>flight to quality’</a:t>
            </a:r>
            <a:r>
              <a:rPr lang="en-GB" sz="1900" dirty="0"/>
              <a:t> and in many locations, greater value can now be extracted by repurposing/redeveloping (often as </a:t>
            </a:r>
            <a:r>
              <a:rPr lang="en-GB" sz="1900" dirty="0" err="1"/>
              <a:t>resi</a:t>
            </a:r>
            <a:r>
              <a:rPr lang="en-GB" sz="19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Since 2007 recession, leases of commercial &amp; leisure properties have shortened to commonly 5-10 years, often with tenant breaks at years 3-5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This perfect storm of mounting obsolescence, evolving demand parameters and shorter leases/breaks, is making for an ever increasing volume of either lease renewals or, terminal dilapidations, negotiations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54379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188640"/>
            <a:ext cx="5179868" cy="598832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Section 18 for repairs, and common law for decorations &amp; reinstatement, cap damages at the lower of Cost of Works, </a:t>
            </a:r>
            <a:r>
              <a:rPr lang="en-GB" sz="1900" u="sng" dirty="0"/>
              <a:t>or</a:t>
            </a:r>
            <a:r>
              <a:rPr lang="en-GB" sz="1900" dirty="0"/>
              <a:t> impact on Value (of “</a:t>
            </a:r>
            <a:r>
              <a:rPr lang="en-GB" sz="1900" i="1" dirty="0"/>
              <a:t>the reversion</a:t>
            </a:r>
            <a:r>
              <a:rPr lang="en-GB" sz="1900" dirty="0"/>
              <a:t>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The BS identifies breaches &amp; prices remedies as the Expert in </a:t>
            </a:r>
            <a:r>
              <a:rPr lang="en-GB" sz="1900" u="sng" dirty="0"/>
              <a:t>that</a:t>
            </a:r>
            <a:r>
              <a:rPr lang="en-GB" sz="1900" dirty="0"/>
              <a:t> field.  It is not for the BS to either argue certain breaches </a:t>
            </a:r>
            <a:r>
              <a:rPr lang="en-GB" sz="1900" i="1" dirty="0"/>
              <a:t>Not Value Affective </a:t>
            </a:r>
            <a:r>
              <a:rPr lang="en-GB" sz="1900" dirty="0"/>
              <a:t>(</a:t>
            </a:r>
            <a:r>
              <a:rPr lang="en-GB" sz="1900" i="1" dirty="0"/>
              <a:t>NVA</a:t>
            </a:r>
            <a:r>
              <a:rPr lang="en-GB" sz="1900" dirty="0"/>
              <a:t>), </a:t>
            </a:r>
            <a:r>
              <a:rPr lang="en-GB" sz="1900" u="sng" dirty="0"/>
              <a:t>or</a:t>
            </a:r>
            <a:r>
              <a:rPr lang="en-GB" sz="1900" dirty="0"/>
              <a:t> to advise you if a DV is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In practice, impact of </a:t>
            </a:r>
            <a:r>
              <a:rPr lang="en-GB" sz="1900" dirty="0" err="1"/>
              <a:t>dilaps</a:t>
            </a:r>
            <a:r>
              <a:rPr lang="en-GB" sz="1900" dirty="0"/>
              <a:t> on Value is all but </a:t>
            </a:r>
            <a:r>
              <a:rPr lang="en-GB" sz="1900" u="sng" dirty="0"/>
              <a:t>always</a:t>
            </a:r>
            <a:r>
              <a:rPr lang="en-GB" sz="1900" dirty="0"/>
              <a:t> less.  Usually far less.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Because: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The specialist Valuer will judge and persuasively argue, many breaches will be overridden (superseded) by reasonably assumed hypothetical purchaser’s works to repurpose, modernise etc; and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Whilst breaches for the BS to identify and price, not all affect Value (</a:t>
            </a:r>
            <a:r>
              <a:rPr lang="en-GB" sz="1600" i="1" dirty="0"/>
              <a:t>age, character and locality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1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319088"/>
            <a:ext cx="5179868" cy="6062240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Commonly the </a:t>
            </a:r>
            <a:r>
              <a:rPr lang="en-GB" sz="1900" u="sng" dirty="0"/>
              <a:t>claimed</a:t>
            </a:r>
            <a:r>
              <a:rPr lang="en-GB" sz="1900" dirty="0"/>
              <a:t> works are </a:t>
            </a:r>
            <a:r>
              <a:rPr lang="en-GB" sz="1900" u="sng" dirty="0"/>
              <a:t>not</a:t>
            </a:r>
            <a:r>
              <a:rPr lang="en-GB" sz="1900" dirty="0"/>
              <a:t> done.  Paragraph 9.4 of the </a:t>
            </a:r>
            <a:r>
              <a:rPr lang="en-GB" sz="1900" i="1" dirty="0"/>
              <a:t>Dilapidations Protocol </a:t>
            </a:r>
            <a:r>
              <a:rPr lang="en-GB" sz="1900" dirty="0"/>
              <a:t>obligates Landlords to produce their own DV in these cases.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Don’t settle without requiring one, then robustly rebutting it.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It is a Valuer, not a BS, who advises if a Landlord’s reletting with an SoC and/or extended RFP </a:t>
            </a:r>
            <a:r>
              <a:rPr lang="en-GB" sz="1900" b="1" i="1" dirty="0"/>
              <a:t>really</a:t>
            </a:r>
            <a:r>
              <a:rPr lang="en-GB" sz="1900" dirty="0"/>
              <a:t> supports the Landlord’s dilapidations claim?!? (Similarly consider whether SoC lends you much </a:t>
            </a:r>
            <a:r>
              <a:rPr lang="en-GB" sz="1900" u="sng" dirty="0"/>
              <a:t>real</a:t>
            </a:r>
            <a:r>
              <a:rPr lang="en-GB" sz="1900" dirty="0"/>
              <a:t> protection. See </a:t>
            </a:r>
            <a:r>
              <a:rPr lang="en-GB" sz="1900" i="1" dirty="0"/>
              <a:t>EG</a:t>
            </a:r>
            <a:r>
              <a:rPr lang="en-GB" sz="1900" dirty="0"/>
              <a:t> article)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Without a DV, it follows that settlement usually ends up about half way between opposing building surveyors opening shots.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u="sng" dirty="0"/>
              <a:t>With</a:t>
            </a:r>
            <a:r>
              <a:rPr lang="en-GB" sz="1900" dirty="0"/>
              <a:t> a DV, settlement ends up at worst near, at best well below, </a:t>
            </a:r>
            <a:r>
              <a:rPr lang="en-GB" sz="1900" i="1" dirty="0"/>
              <a:t>your</a:t>
            </a:r>
            <a:r>
              <a:rPr lang="en-GB" sz="1900" dirty="0"/>
              <a:t> Building Surveyor’s minimum costs assessment 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The following table of settlements for </a:t>
            </a:r>
            <a:r>
              <a:rPr lang="en-GB" sz="1900" i="1" dirty="0"/>
              <a:t>JD</a:t>
            </a:r>
            <a:r>
              <a:rPr lang="en-GB" sz="1900" dirty="0"/>
              <a:t> illustrates..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67659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9D4458-CF4C-E2AB-2E62-EB1CBF1FE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70485"/>
              </p:ext>
            </p:extLst>
          </p:nvPr>
        </p:nvGraphicFramePr>
        <p:xfrm>
          <a:off x="395537" y="260648"/>
          <a:ext cx="8496943" cy="6120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072">
                  <a:extLst>
                    <a:ext uri="{9D8B030D-6E8A-4147-A177-3AD203B41FA5}">
                      <a16:colId xmlns:a16="http://schemas.microsoft.com/office/drawing/2014/main" val="42301557"/>
                    </a:ext>
                  </a:extLst>
                </a:gridCol>
                <a:gridCol w="838700">
                  <a:extLst>
                    <a:ext uri="{9D8B030D-6E8A-4147-A177-3AD203B41FA5}">
                      <a16:colId xmlns:a16="http://schemas.microsoft.com/office/drawing/2014/main" val="738581757"/>
                    </a:ext>
                  </a:extLst>
                </a:gridCol>
                <a:gridCol w="1938186">
                  <a:extLst>
                    <a:ext uri="{9D8B030D-6E8A-4147-A177-3AD203B41FA5}">
                      <a16:colId xmlns:a16="http://schemas.microsoft.com/office/drawing/2014/main" val="870511098"/>
                    </a:ext>
                  </a:extLst>
                </a:gridCol>
                <a:gridCol w="719664">
                  <a:extLst>
                    <a:ext uri="{9D8B030D-6E8A-4147-A177-3AD203B41FA5}">
                      <a16:colId xmlns:a16="http://schemas.microsoft.com/office/drawing/2014/main" val="4073928166"/>
                    </a:ext>
                  </a:extLst>
                </a:gridCol>
                <a:gridCol w="884133">
                  <a:extLst>
                    <a:ext uri="{9D8B030D-6E8A-4147-A177-3AD203B41FA5}">
                      <a16:colId xmlns:a16="http://schemas.microsoft.com/office/drawing/2014/main" val="3543171185"/>
                    </a:ext>
                  </a:extLst>
                </a:gridCol>
                <a:gridCol w="1739188">
                  <a:extLst>
                    <a:ext uri="{9D8B030D-6E8A-4147-A177-3AD203B41FA5}">
                      <a16:colId xmlns:a16="http://schemas.microsoft.com/office/drawing/2014/main" val="1717389685"/>
                    </a:ext>
                  </a:extLst>
                </a:gridCol>
              </a:tblGrid>
              <a:tr h="867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Address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Landlord’s Claim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Tenant’s Response by appointed building surveyors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Radius s18/DV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Settlement 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Sum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Comment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198220"/>
                  </a:ext>
                </a:extLst>
              </a:tr>
              <a:tr h="14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HEREFORD</a:t>
                      </a:r>
                      <a:endParaRPr lang="en-GB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12/14 </a:t>
                      </a:r>
                      <a:r>
                        <a:rPr lang="en-GB" sz="800" kern="100" dirty="0" err="1">
                          <a:effectLst/>
                        </a:rPr>
                        <a:t>Eign</a:t>
                      </a:r>
                      <a:r>
                        <a:rPr lang="en-GB" sz="800" kern="100" dirty="0">
                          <a:effectLst/>
                        </a:rPr>
                        <a:t> Gate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£101,000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£72,000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£42,000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£55,000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Settled at 24% </a:t>
                      </a:r>
                      <a:r>
                        <a:rPr lang="en-GB" sz="800" u="sng" kern="100">
                          <a:effectLst/>
                        </a:rPr>
                        <a:t>lower</a:t>
                      </a:r>
                      <a:r>
                        <a:rPr lang="en-GB" sz="800" kern="100">
                          <a:effectLst/>
                        </a:rPr>
                        <a:t> than the Response/costed assessment by Tenant’s appointed building surveyors.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268033"/>
                  </a:ext>
                </a:extLst>
              </a:tr>
              <a:tr h="1751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PLYMOUTH</a:t>
                      </a:r>
                      <a:endParaRPr lang="en-GB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52 New George Street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£306,000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£101,000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£95,000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£75,000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Settled at 25% of the Landlord’s claim (and again, lower than the Response assessment by the Tenant’s appointed building surveyors).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097328"/>
                  </a:ext>
                </a:extLst>
              </a:tr>
              <a:tr h="2045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ROCHDALE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38 Yorkshire Street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£154,000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£23,000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£15,000-</a:t>
                      </a:r>
                      <a:endParaRPr lang="en-GB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£20,000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£23,000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The Radius DV compelled settlement at bang on the Tenant’s Response sum, not the usual middle ground between opposing building surveyors.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616317"/>
                  </a:ext>
                </a:extLst>
              </a:tr>
            </a:tbl>
          </a:graphicData>
        </a:graphic>
      </p:graphicFrame>
      <p:pic>
        <p:nvPicPr>
          <p:cNvPr id="2051" name="Picture 29">
            <a:extLst>
              <a:ext uri="{FF2B5EF4-FFF2-40B4-BE49-F238E27FC236}">
                <a16:creationId xmlns:a16="http://schemas.microsoft.com/office/drawing/2014/main" id="{D4FCB935-C71E-2A4C-06E5-329B82FB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1" y="1600201"/>
            <a:ext cx="1485900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 descr="A picture containing building, outdoor, sky, road&#10;&#10;Description automatically generated">
            <a:extLst>
              <a:ext uri="{FF2B5EF4-FFF2-40B4-BE49-F238E27FC236}">
                <a16:creationId xmlns:a16="http://schemas.microsoft.com/office/drawing/2014/main" id="{80689A97-95ED-352C-AE5D-F5072DBC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14859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 descr="38 Yorkshire St, Rochdale OL16 1JN | LoopNet.co.uk">
            <a:extLst>
              <a:ext uri="{FF2B5EF4-FFF2-40B4-BE49-F238E27FC236}">
                <a16:creationId xmlns:a16="http://schemas.microsoft.com/office/drawing/2014/main" id="{8B794D84-36AB-95CF-BBBA-400D86BA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64486"/>
            <a:ext cx="150177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BD1FEF-07F1-3ABA-6645-98897B5C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2544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7FDC15-661B-76C4-86FB-101743624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355578"/>
              </p:ext>
            </p:extLst>
          </p:nvPr>
        </p:nvGraphicFramePr>
        <p:xfrm>
          <a:off x="611561" y="404664"/>
          <a:ext cx="8064896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204">
                  <a:extLst>
                    <a:ext uri="{9D8B030D-6E8A-4147-A177-3AD203B41FA5}">
                      <a16:colId xmlns:a16="http://schemas.microsoft.com/office/drawing/2014/main" val="3506669621"/>
                    </a:ext>
                  </a:extLst>
                </a:gridCol>
                <a:gridCol w="796054">
                  <a:extLst>
                    <a:ext uri="{9D8B030D-6E8A-4147-A177-3AD203B41FA5}">
                      <a16:colId xmlns:a16="http://schemas.microsoft.com/office/drawing/2014/main" val="161572959"/>
                    </a:ext>
                  </a:extLst>
                </a:gridCol>
                <a:gridCol w="1839634">
                  <a:extLst>
                    <a:ext uri="{9D8B030D-6E8A-4147-A177-3AD203B41FA5}">
                      <a16:colId xmlns:a16="http://schemas.microsoft.com/office/drawing/2014/main" val="3153268530"/>
                    </a:ext>
                  </a:extLst>
                </a:gridCol>
                <a:gridCol w="683071">
                  <a:extLst>
                    <a:ext uri="{9D8B030D-6E8A-4147-A177-3AD203B41FA5}">
                      <a16:colId xmlns:a16="http://schemas.microsoft.com/office/drawing/2014/main" val="3798109605"/>
                    </a:ext>
                  </a:extLst>
                </a:gridCol>
                <a:gridCol w="839177">
                  <a:extLst>
                    <a:ext uri="{9D8B030D-6E8A-4147-A177-3AD203B41FA5}">
                      <a16:colId xmlns:a16="http://schemas.microsoft.com/office/drawing/2014/main" val="3296701003"/>
                    </a:ext>
                  </a:extLst>
                </a:gridCol>
                <a:gridCol w="1650756">
                  <a:extLst>
                    <a:ext uri="{9D8B030D-6E8A-4147-A177-3AD203B41FA5}">
                      <a16:colId xmlns:a16="http://schemas.microsoft.com/office/drawing/2014/main" val="1002365154"/>
                    </a:ext>
                  </a:extLst>
                </a:gridCol>
              </a:tblGrid>
              <a:tr h="1106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Address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Landlord’s Claim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Tenant’s Response by appointed building surveyors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Radius s18/DV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Settlement 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Sum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Comment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729328"/>
                  </a:ext>
                </a:extLst>
              </a:tr>
              <a:tr h="1858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BURNLEY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123-125 St James’ Street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£100,000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£44,000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£22,500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£28,000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Settled at 36% </a:t>
                      </a:r>
                      <a:r>
                        <a:rPr lang="en-GB" sz="800" u="sng" kern="100">
                          <a:effectLst/>
                        </a:rPr>
                        <a:t>lower</a:t>
                      </a:r>
                      <a:r>
                        <a:rPr lang="en-GB" sz="800" kern="100">
                          <a:effectLst/>
                        </a:rPr>
                        <a:t> than the assessment/Response by  the Tenant’s appointed building surveyors.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79556"/>
                  </a:ext>
                </a:extLst>
              </a:tr>
              <a:tr h="1787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EXETER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22 Princesshay </a:t>
                      </a:r>
                      <a:endParaRPr lang="en-GB" sz="1100" kern="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Shopping Centre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£49,000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£28,000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£2,500-£5,000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>
                          <a:effectLst/>
                        </a:rPr>
                        <a:t>£10,000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 kern="100" dirty="0">
                          <a:effectLst/>
                        </a:rPr>
                        <a:t>Settled at 64% </a:t>
                      </a:r>
                      <a:r>
                        <a:rPr lang="en-GB" sz="800" u="sng" kern="100" dirty="0">
                          <a:effectLst/>
                        </a:rPr>
                        <a:t>lower</a:t>
                      </a:r>
                      <a:r>
                        <a:rPr lang="en-GB" sz="800" kern="100" dirty="0">
                          <a:effectLst/>
                        </a:rPr>
                        <a:t> than assessment of the Tenant’s appointed building surveyors.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080462"/>
                  </a:ext>
                </a:extLst>
              </a:tr>
            </a:tbl>
          </a:graphicData>
        </a:graphic>
      </p:graphicFrame>
      <p:pic>
        <p:nvPicPr>
          <p:cNvPr id="4098" name="Picture 3" descr="A picture containing text, building, outdoor, apartment building&#10;&#10;Description automatically generated">
            <a:extLst>
              <a:ext uri="{FF2B5EF4-FFF2-40B4-BE49-F238E27FC236}">
                <a16:creationId xmlns:a16="http://schemas.microsoft.com/office/drawing/2014/main" id="{D5D45838-DE64-F590-9542-0B99F171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7382"/>
            <a:ext cx="15017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4" descr="Princess hay shopping centre hi-res stock photography and images - Alamy">
            <a:extLst>
              <a:ext uri="{FF2B5EF4-FFF2-40B4-BE49-F238E27FC236}">
                <a16:creationId xmlns:a16="http://schemas.microsoft.com/office/drawing/2014/main" id="{21315008-4ADC-5128-1F06-DB3CDD09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149383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7F046C3-331D-D776-2C75-F425D7322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3114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5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62581-EB71-1DAB-85BB-88560C9B1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FE948-7BED-326B-5192-375710EF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4D4B-B1A6-BF09-5684-5AF4FFA0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Settlements achieved at notably less than the Tenant’s appointed Building Surveyor’s </a:t>
            </a:r>
            <a:r>
              <a:rPr lang="en-GB" sz="1500" dirty="0" err="1"/>
              <a:t>assessment.Without</a:t>
            </a:r>
            <a:r>
              <a:rPr lang="en-GB" sz="1500" dirty="0"/>
              <a:t> our DV </a:t>
            </a:r>
            <a:r>
              <a:rPr lang="en-GB" sz="1500" dirty="0" err="1"/>
              <a:t>input,settlements</a:t>
            </a:r>
            <a:r>
              <a:rPr lang="en-GB" sz="1500" dirty="0"/>
              <a:t> would otherwise have been negotiated at a sum in the range between opposing Building Surveyors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9118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404665"/>
            <a:ext cx="3754752" cy="792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BARNSLEY</a:t>
            </a:r>
          </a:p>
        </p:txBody>
      </p:sp>
      <p:sp>
        <p:nvSpPr>
          <p:cNvPr id="61" name="Freeform: Shape 5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18115" y="1124744"/>
            <a:ext cx="4230170" cy="492892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457200" indent="-228600" defTabSz="914400"/>
            <a:r>
              <a:rPr lang="en-US" sz="1900" dirty="0"/>
              <a:t>LL’s Common Law Claim - £743,000</a:t>
            </a:r>
          </a:p>
          <a:p>
            <a:pPr indent="-228600" defTabSz="914400"/>
            <a:endParaRPr lang="en-US" sz="1900" dirty="0"/>
          </a:p>
          <a:p>
            <a:pPr marL="457200" indent="-228600" defTabSz="914400"/>
            <a:r>
              <a:rPr lang="en-US" sz="1900" dirty="0"/>
              <a:t>T’s B.S RESPONSE -  c.£300,000</a:t>
            </a:r>
          </a:p>
          <a:p>
            <a:pPr marL="457200" indent="-228600" defTabSz="914400"/>
            <a:endParaRPr lang="en-US" sz="1900" dirty="0"/>
          </a:p>
          <a:p>
            <a:pPr marL="457200" indent="-228600" defTabSz="914400"/>
            <a:r>
              <a:rPr lang="en-US" sz="1900" dirty="0"/>
              <a:t>DV - £70,000</a:t>
            </a:r>
          </a:p>
          <a:p>
            <a:pPr marL="0" indent="-228600" defTabSz="914400"/>
            <a:endParaRPr lang="en-US" sz="1900" dirty="0"/>
          </a:p>
          <a:p>
            <a:pPr marL="457200" indent="-228600" defTabSz="914400"/>
            <a:r>
              <a:rPr lang="en-US" sz="1900" dirty="0"/>
              <a:t>RESULT - £100,000 (inclusive of costs)</a:t>
            </a:r>
          </a:p>
          <a:p>
            <a:pPr marL="0" indent="-228600" defTabSz="914400"/>
            <a:endParaRPr lang="en-US" sz="19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Thorough research of the local retail market concluded a likely value </a:t>
            </a:r>
            <a:r>
              <a:rPr lang="en-GB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repair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of, say, £223,000.  Values had fallen significantly in post Covid era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spending anywhere near the sums sought by the Landlord would not add anywhere near the same level to value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ultimately sold for £150,000 in the open market </a:t>
            </a:r>
            <a:r>
              <a:rPr lang="en-GB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repair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Landlord produced their own DV suggesting a value </a:t>
            </a:r>
            <a:r>
              <a:rPr lang="en-GB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repair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£360,000 – thus a Diminution of £210,000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knowledge of Zone A values, appropriate upper floor rates and yields assisted in dismissing the Landlord’s Diminution</a:t>
            </a:r>
          </a:p>
          <a:p>
            <a:pPr marL="457200" indent="-228600" defTabSz="914400"/>
            <a:endParaRPr lang="en-US" sz="900" dirty="0"/>
          </a:p>
          <a:p>
            <a:pPr indent="-228600" defTabSz="914400"/>
            <a:endParaRPr lang="en-US" sz="900" dirty="0"/>
          </a:p>
          <a:p>
            <a:pPr indent="-228600" defTabSz="914400"/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53FB0-72B9-0FA7-4FA3-9C36FB793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4987446"/>
            <a:ext cx="2377949" cy="1201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24688-68B0-4263-E283-4CAB81EC78D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6383"/>
            <a:ext cx="2736304" cy="366186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463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FF0000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0968C88017E44A2A49555E6C3DEDE" ma:contentTypeVersion="6" ma:contentTypeDescription="Create a new document." ma:contentTypeScope="" ma:versionID="8b9cd3234f7d23c87d05b703dae0ae8d">
  <xsd:schema xmlns:xsd="http://www.w3.org/2001/XMLSchema" xmlns:xs="http://www.w3.org/2001/XMLSchema" xmlns:p="http://schemas.microsoft.com/office/2006/metadata/properties" xmlns:ns3="744d1a15-959a-48d6-8d4a-a967c05411c5" targetNamespace="http://schemas.microsoft.com/office/2006/metadata/properties" ma:root="true" ma:fieldsID="ea42a6f969b699d27a88c30b2ec1cb68" ns3:_="">
    <xsd:import namespace="744d1a15-959a-48d6-8d4a-a967c05411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d1a15-959a-48d6-8d4a-a967c0541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59425-B373-46FE-87DD-5119CF6BA582}">
  <ds:schemaRefs>
    <ds:schemaRef ds:uri="744d1a15-959a-48d6-8d4a-a967c05411c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9F16E67-8C20-4D93-B618-0910829AB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d1a15-959a-48d6-8d4a-a967c0541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98501E-102D-4D84-AF7C-8F0F25EC3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1184</Words>
  <Application>Microsoft Office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PowerPoint Presentation</vt:lpstr>
      <vt:lpstr>Commercial Property Market</vt:lpstr>
      <vt:lpstr>Dilapidations Fundamentals </vt:lpstr>
      <vt:lpstr>Dilapidations Fundamentals </vt:lpstr>
      <vt:lpstr>PowerPoint Presentation</vt:lpstr>
      <vt:lpstr>PowerPoint Presentation</vt:lpstr>
      <vt:lpstr>Dilapidations Fundamentals </vt:lpstr>
      <vt:lpstr>BARNSLEY</vt:lpstr>
      <vt:lpstr>ISLE OF SHEPPEY</vt:lpstr>
      <vt:lpstr>OXFORD </vt:lpstr>
      <vt:lpstr>SHEFFIELD</vt:lpstr>
      <vt:lpstr>SLOUGH</vt:lpstr>
      <vt:lpstr>CANTERBURY </vt:lpstr>
      <vt:lpstr>The Fear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Burridge</dc:creator>
  <cp:lastModifiedBy>Paul Raeburn</cp:lastModifiedBy>
  <cp:revision>11</cp:revision>
  <dcterms:created xsi:type="dcterms:W3CDTF">2020-11-16T12:53:31Z</dcterms:created>
  <dcterms:modified xsi:type="dcterms:W3CDTF">2024-03-08T17:53:59Z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0x0101001DC0968C88017E44A2A49555E6C3DEDE</vt:lpwstr>
  </property>
</Properties>
</file>