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  <p:sldMasterId id="2147483732" r:id="rId3"/>
    <p:sldMasterId id="2147483756" r:id="rId4"/>
    <p:sldMasterId id="2147483872" r:id="rId5"/>
  </p:sldMasterIdLst>
  <p:notesMasterIdLst>
    <p:notesMasterId r:id="rId19"/>
  </p:notesMasterIdLst>
  <p:handoutMasterIdLst>
    <p:handoutMasterId r:id="rId20"/>
  </p:handoutMasterIdLst>
  <p:sldIdLst>
    <p:sldId id="256" r:id="rId6"/>
    <p:sldId id="344" r:id="rId7"/>
    <p:sldId id="293" r:id="rId8"/>
    <p:sldId id="329" r:id="rId9"/>
    <p:sldId id="335" r:id="rId10"/>
    <p:sldId id="300" r:id="rId11"/>
    <p:sldId id="301" r:id="rId12"/>
    <p:sldId id="310" r:id="rId13"/>
    <p:sldId id="341" r:id="rId14"/>
    <p:sldId id="342" r:id="rId15"/>
    <p:sldId id="340" r:id="rId16"/>
    <p:sldId id="343" r:id="rId17"/>
    <p:sldId id="339" r:id="rId18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C69FAA-0599-4F07-ABFA-CC5B50EA467F}" v="165" dt="2022-08-26T13:57:14.8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9" autoAdjust="0"/>
    <p:restoredTop sz="94660"/>
  </p:normalViewPr>
  <p:slideViewPr>
    <p:cSldViewPr>
      <p:cViewPr varScale="1">
        <p:scale>
          <a:sx n="105" d="100"/>
          <a:sy n="105" d="100"/>
        </p:scale>
        <p:origin x="171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C84AC-7CD3-46C9-86A8-9B7347FC3493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97984-D2B5-4EE7-925C-DE5C7682B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207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36" cy="4938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6023" y="0"/>
            <a:ext cx="2918136" cy="4938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93F91-B844-4444-A490-5CD90765ACB3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416" y="4747760"/>
            <a:ext cx="5388931" cy="38846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2445"/>
            <a:ext cx="2918136" cy="4938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6023" y="9372445"/>
            <a:ext cx="2918136" cy="4938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8C048-737A-4990-93BF-091E9763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273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27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26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590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60D5-62FD-4A20-A2DB-FAB2256AFF6A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598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60D5-62FD-4A20-A2DB-FAB2256AFF6A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294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60D5-62FD-4A20-A2DB-FAB2256AFF6A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950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60D5-62FD-4A20-A2DB-FAB2256AFF6A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089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60D5-62FD-4A20-A2DB-FAB2256AFF6A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985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60D5-62FD-4A20-A2DB-FAB2256AFF6A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134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60D5-62FD-4A20-A2DB-FAB2256AFF6A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585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60D5-62FD-4A20-A2DB-FAB2256AFF6A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96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61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60D5-62FD-4A20-A2DB-FAB2256AFF6A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720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60D5-62FD-4A20-A2DB-FAB2256AFF6A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179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60D5-62FD-4A20-A2DB-FAB2256AFF6A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429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A4-2492-4443-8FC5-22F5A185A115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3098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A4-2492-4443-8FC5-22F5A185A115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233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A4-2492-4443-8FC5-22F5A185A115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306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A4-2492-4443-8FC5-22F5A185A115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7168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A4-2492-4443-8FC5-22F5A185A115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743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A4-2492-4443-8FC5-22F5A185A115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9878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A4-2492-4443-8FC5-22F5A185A115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14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9899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A4-2492-4443-8FC5-22F5A185A115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7135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A4-2492-4443-8FC5-22F5A185A115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734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A4-2492-4443-8FC5-22F5A185A115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535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FA4-2492-4443-8FC5-22F5A185A115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178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E58-90A4-465F-8F75-A54F791C2E6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9249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E58-90A4-465F-8F75-A54F791C2E6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7775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E58-90A4-465F-8F75-A54F791C2E6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0758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E58-90A4-465F-8F75-A54F791C2E6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9050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E58-90A4-465F-8F75-A54F791C2E6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2335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E58-90A4-465F-8F75-A54F791C2E6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42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4347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E58-90A4-465F-8F75-A54F791C2E6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0380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E58-90A4-465F-8F75-A54F791C2E6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607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E58-90A4-465F-8F75-A54F791C2E6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16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E58-90A4-465F-8F75-A54F791C2E6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9046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EE58-90A4-465F-8F75-A54F791C2E6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3297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FD12C-E3F2-8AF5-6306-40F61805C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87855B-2421-DE84-FBCF-D2B980D31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F3392-B37A-537F-82EB-F39A0C2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4C469-395E-F56D-9B3B-EB5565268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BD06E-5B21-948D-3240-1DC1A32B6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2265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26028-73CE-33A6-3C73-2F05B99B5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1E814-6477-A8BA-6F45-D00DEF8C6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482DB-B9FD-F8BE-1AE4-16DDB4BFD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901CE-A008-576F-18AA-19E6B917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46E64-7356-516B-0F23-6548DD79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3230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3461F-2AB0-22ED-BD3D-33BC2FE46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91DEB-76CC-035B-06FF-E9AC11D35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DCBC7-6648-7517-68A7-99CA32455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41390-CD91-BCAA-30BB-33FFDF052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A0429-D15D-F3EB-6364-63D1ACF09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8777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34D89-40F9-6674-C892-F590F3779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76057-97BB-1401-D8AD-DF5B4B14D1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BAFCF-E813-A228-72E8-767FD6B62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B9DC9-E63F-19C1-5174-A04276D8A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26A24-ADE0-D4B8-4262-96855531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1F8957-0F17-6E78-B3A8-808C0B548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7504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AC2D-A20C-3A59-0089-F66D0EC89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370E6-6BFE-5665-4757-500EFDFE9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E7880-71DB-5BC1-A49A-C2A53928A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7FE933-F366-B306-2AD0-AC18D4B6F3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A84EB-261C-0E89-C861-361EEA8DC2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372DB3-3E72-5F9B-893F-0B74EF8DE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9D8B81-B5D2-8342-0542-BF3872A80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A0112-85C9-06D7-A684-134369E1D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07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090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74259-EAEA-6DF3-121F-E0710E96A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B8DB2B-5D01-9126-51C5-669D6DD2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FD216-5F77-5895-190B-66FD934D3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37292F-EC63-3837-D2D4-B7DA58C89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4265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7E9ECB-D2A8-AEA3-F8BF-2D5E4F393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DC13C-4664-37D0-7927-885ACB1A5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88740-8873-7F51-F3C8-3E244531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1996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996E9-2CEF-0434-7AC4-683FBF07E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A9CC5-746C-C010-7CBB-B8B9BC207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44A76-1634-EE22-99AC-5C22A932D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D68EC-AA6E-A84D-7BF7-8086FA6EE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A47D21-D695-C895-C229-D07CCAC7B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BDFC2-C377-3BEB-AF8A-BF992D9B6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5110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4FEC0-AE79-3903-69C9-A5292AD61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211B6A-F628-D6AB-CAAA-799610EBDA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5F420D-54FE-0B9D-03AB-23D4209FE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4EB212-3F7F-C75C-B5FF-D6E8DFF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DBF0AB-E44D-310B-9C0E-5E57A1FA9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26A720-D674-266D-6044-9954266B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6922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0DB3D-FC5C-1E77-4E82-C7D145EF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148AC4-A801-848A-ECA3-F1D3AE413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1D88A-CE38-3DAF-B99F-020F556BB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1A4EC-16C4-0C5F-DE7F-2FB1A42A1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A1E19-2175-DF0A-E383-16A0C57EC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8846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E6B3B1-3707-7F98-0A4A-B07DF8601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2DE0D8-5F44-67C0-38D5-B51E6C4B4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9E1AB-3AA8-B581-AB33-25A9A6957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D1DEB-56F4-C472-6E41-7E051719E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55A50-F411-296A-642A-EF6A0A60B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16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056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080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02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103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8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460D5-62FD-4A20-A2DB-FAB2256AFF6A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1326D-1417-4D3E-AE61-9B21F2F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89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85FA4-2492-4443-8FC5-22F5A185A115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E7C13-1F92-4B8D-8D2F-09F0D06791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57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EEE58-90A4-465F-8F75-A54F791C2E62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6425-7551-49B2-8358-CE7F66486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2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757F9D-B6DD-8A8C-1B68-C3A95E847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C02A8-4554-E1FA-DE8E-47F8680F3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784C6-D806-F6E3-6502-3510CEF8C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F295A-3AAF-49B7-A0F5-BAE82CCD6DCB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630D0-BE52-5FBF-26E9-DB7FAAF34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F2649-7C78-512F-4607-DEE3B84D9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41AF2-F48A-4D81-8EDB-CD0BDCA1D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0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jpe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A9E43687-1227-42A1-879B-838B15E2CCC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B9A1D9BC-1455-4308-9ABD-A3F8EDB6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2051" y="320442"/>
            <a:ext cx="4929369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5" name="Right Triangle 11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4B3142-5FC9-4352-A059-8B79C7840BAF}"/>
              </a:ext>
            </a:extLst>
          </p:cNvPr>
          <p:cNvSpPr txBox="1"/>
          <p:nvPr/>
        </p:nvSpPr>
        <p:spPr>
          <a:xfrm>
            <a:off x="4331970" y="962526"/>
            <a:ext cx="4038600" cy="34745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400" b="1" dirty="0">
                <a:latin typeface="+mj-lt"/>
                <a:ea typeface="+mj-ea"/>
                <a:cs typeface="+mj-cs"/>
              </a:rPr>
              <a:t>Minimising Dilapidations Settlements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15CC3D1A-F369-426A-FF5E-0C8C43E00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18" y="1613133"/>
            <a:ext cx="2632605" cy="12998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34" y="3912791"/>
            <a:ext cx="2631124" cy="132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6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48578" y="332657"/>
            <a:ext cx="3776087" cy="12961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400" dirty="0"/>
              <a:t>SLOUGH</a:t>
            </a:r>
          </a:p>
        </p:txBody>
      </p:sp>
      <p:sp>
        <p:nvSpPr>
          <p:cNvPr id="8" name="Freeform: Shape 10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12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518115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235872-5F45-9ED8-9FD3-87D51CC99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47" y="4868052"/>
            <a:ext cx="2264237" cy="1143911"/>
          </a:xfrm>
          <a:prstGeom prst="rect">
            <a:avLst/>
          </a:prstGeom>
        </p:spPr>
      </p:pic>
      <p:pic>
        <p:nvPicPr>
          <p:cNvPr id="3" name="Picture Placeholder 3">
            <a:extLst>
              <a:ext uri="{FF2B5EF4-FFF2-40B4-BE49-F238E27FC236}">
                <a16:creationId xmlns:a16="http://schemas.microsoft.com/office/drawing/2014/main" id="{07D25568-29E7-F197-4ED0-E7B1036EFD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>
          <a:xfrm>
            <a:off x="363547" y="865506"/>
            <a:ext cx="3488373" cy="3196327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51911" y="1772816"/>
            <a:ext cx="3776088" cy="42808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GB" sz="1200" dirty="0"/>
              <a:t>LANDLORD’S CLAIM - £52,059.27</a:t>
            </a:r>
          </a:p>
          <a:p>
            <a:pPr marL="457200" indent="-457200"/>
            <a:endParaRPr lang="en-GB" sz="1200" dirty="0"/>
          </a:p>
          <a:p>
            <a:pPr marL="457200" indent="-457200"/>
            <a:r>
              <a:rPr lang="en-GB" sz="1200" dirty="0"/>
              <a:t>DV - £Nil</a:t>
            </a:r>
          </a:p>
          <a:p>
            <a:pPr marL="457200" indent="-457200"/>
            <a:endParaRPr lang="en-GB" sz="1200" dirty="0"/>
          </a:p>
          <a:p>
            <a:pPr marL="457200" indent="-457200"/>
            <a:r>
              <a:rPr lang="en-GB" sz="1200" dirty="0"/>
              <a:t>Example of excess supply of retail units relative to demand within Shopping Centre</a:t>
            </a:r>
          </a:p>
          <a:p>
            <a:pPr marL="0" indent="0">
              <a:buNone/>
            </a:pPr>
            <a:endParaRPr lang="en-GB" sz="1200" dirty="0"/>
          </a:p>
          <a:p>
            <a:pPr marL="457200" indent="-457200"/>
            <a:r>
              <a:rPr lang="en-GB" sz="1200" dirty="0"/>
              <a:t>Half of units within same mall vacant</a:t>
            </a:r>
          </a:p>
          <a:p>
            <a:pPr marL="457200" indent="-457200"/>
            <a:endParaRPr lang="en-GB" sz="1200" dirty="0"/>
          </a:p>
          <a:p>
            <a:pPr marL="457200" indent="-457200"/>
            <a:r>
              <a:rPr lang="en-GB" sz="1200" dirty="0"/>
              <a:t>SETTLEMENT - nominal</a:t>
            </a:r>
            <a:endParaRPr lang="en-GB" sz="800" dirty="0"/>
          </a:p>
          <a:p>
            <a:pPr marL="457200" indent="-228600" defTabSz="914400"/>
            <a:endParaRPr lang="en-US" sz="1100" dirty="0"/>
          </a:p>
          <a:p>
            <a:pPr indent="-228600" defTabSz="91440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0676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90200" y="548681"/>
            <a:ext cx="3754752" cy="12961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400" dirty="0"/>
              <a:t>CANTERBURY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518115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AEBF0744-76B4-A7E0-5ADF-0D8D2CB48A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0" r="20050" b="1"/>
          <a:stretch/>
        </p:blipFill>
        <p:spPr>
          <a:xfrm>
            <a:off x="273180" y="919192"/>
            <a:ext cx="3290708" cy="355382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93533" y="2060848"/>
            <a:ext cx="3754752" cy="39928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90000"/>
              </a:lnSpc>
            </a:pPr>
            <a:r>
              <a:rPr lang="en-US" sz="1200" dirty="0"/>
              <a:t>Landlord undertook the works and relet.  Claiming ‘cost of works’ as a measure of their ‘loss’</a:t>
            </a:r>
          </a:p>
          <a:p>
            <a:pPr marL="457200" indent="-457200">
              <a:lnSpc>
                <a:spcPct val="90000"/>
              </a:lnSpc>
            </a:pPr>
            <a:endParaRPr lang="en-US" sz="1200" dirty="0"/>
          </a:p>
          <a:p>
            <a:pPr marL="457200" indent="-457200">
              <a:lnSpc>
                <a:spcPct val="90000"/>
              </a:lnSpc>
            </a:pPr>
            <a:r>
              <a:rPr lang="en-US" sz="1200" dirty="0"/>
              <a:t>Cost of Works - £150,000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 marL="457200" indent="-457200">
              <a:lnSpc>
                <a:spcPct val="90000"/>
              </a:lnSpc>
            </a:pPr>
            <a:r>
              <a:rPr lang="en-US" sz="1200" dirty="0"/>
              <a:t>DV for T - £70,000.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 marL="457200" indent="-457200">
              <a:lnSpc>
                <a:spcPct val="90000"/>
              </a:lnSpc>
            </a:pPr>
            <a:r>
              <a:rPr lang="en-US" sz="1200" dirty="0"/>
              <a:t>Had done considerable decorative works to upper parts – not value affective</a:t>
            </a:r>
          </a:p>
          <a:p>
            <a:pPr marL="457200" indent="-457200">
              <a:lnSpc>
                <a:spcPct val="90000"/>
              </a:lnSpc>
            </a:pPr>
            <a:endParaRPr lang="en-US" sz="1200" dirty="0"/>
          </a:p>
          <a:p>
            <a:pPr marL="457200" indent="-457200">
              <a:lnSpc>
                <a:spcPct val="90000"/>
              </a:lnSpc>
            </a:pPr>
            <a:r>
              <a:rPr lang="en-US" sz="1200" dirty="0"/>
              <a:t>In fact, the rent review clause in the new lease specifically directed that nil value would be applied to the upper floors at review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 marL="457200" indent="-457200">
              <a:lnSpc>
                <a:spcPct val="90000"/>
              </a:lnSpc>
            </a:pPr>
            <a:r>
              <a:rPr lang="en-US" sz="1200" dirty="0"/>
              <a:t>Settlement - £75,000</a:t>
            </a:r>
          </a:p>
          <a:p>
            <a:pPr marL="457200" indent="-228600" defTabSz="914400"/>
            <a:endParaRPr lang="en-US" sz="1000" dirty="0"/>
          </a:p>
          <a:p>
            <a:pPr indent="-228600" defTabSz="914400"/>
            <a:endParaRPr lang="en-US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235872-5F45-9ED8-9FD3-87D51CC99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941168"/>
            <a:ext cx="2377949" cy="120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95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F2A0571-E339-EA7B-7733-9156F0DD3B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427" y="1698996"/>
            <a:ext cx="10994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loyds Bank Logo, symbol, meaning, history, PNG">
            <a:extLst>
              <a:ext uri="{FF2B5EF4-FFF2-40B4-BE49-F238E27FC236}">
                <a16:creationId xmlns:a16="http://schemas.microsoft.com/office/drawing/2014/main" id="{ABB840E0-B6D7-1508-2749-25C9F781D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60" y="2762899"/>
            <a:ext cx="2062884" cy="129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rclays SVG Vector Logos - Vector Logo Zone">
            <a:extLst>
              <a:ext uri="{FF2B5EF4-FFF2-40B4-BE49-F238E27FC236}">
                <a16:creationId xmlns:a16="http://schemas.microsoft.com/office/drawing/2014/main" id="{8CE96CE6-A28A-173B-3AAE-232C5E851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120" y="2974952"/>
            <a:ext cx="1891336" cy="107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aire's US | Fashion Jewelry &amp; Accessories | Claire's US">
            <a:extLst>
              <a:ext uri="{FF2B5EF4-FFF2-40B4-BE49-F238E27FC236}">
                <a16:creationId xmlns:a16="http://schemas.microsoft.com/office/drawing/2014/main" id="{CC6FCE45-B968-6BEF-993B-B5AF3B2B0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669" y="598686"/>
            <a:ext cx="2345548" cy="55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bout Joules">
            <a:extLst>
              <a:ext uri="{FF2B5EF4-FFF2-40B4-BE49-F238E27FC236}">
                <a16:creationId xmlns:a16="http://schemas.microsoft.com/office/drawing/2014/main" id="{B0B05345-2284-416A-1405-B1E596855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093" y="213289"/>
            <a:ext cx="1134439" cy="112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crivens Opticians Employee Benefits and Perks | Glassdoor">
            <a:extLst>
              <a:ext uri="{FF2B5EF4-FFF2-40B4-BE49-F238E27FC236}">
                <a16:creationId xmlns:a16="http://schemas.microsoft.com/office/drawing/2014/main" id="{7F64A3FF-2BE9-A7E1-FE0B-CB994A981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47775"/>
            <a:ext cx="1290379" cy="129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rgos King Street | Friends Action North East">
            <a:extLst>
              <a:ext uri="{FF2B5EF4-FFF2-40B4-BE49-F238E27FC236}">
                <a16:creationId xmlns:a16="http://schemas.microsoft.com/office/drawing/2014/main" id="{4702A861-D26D-C595-DF00-6FD5B29A5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223" y="5386423"/>
            <a:ext cx="2585402" cy="129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cope | nfpSynergy">
            <a:extLst>
              <a:ext uri="{FF2B5EF4-FFF2-40B4-BE49-F238E27FC236}">
                <a16:creationId xmlns:a16="http://schemas.microsoft.com/office/drawing/2014/main" id="{1DBAF78F-32A7-9F80-466E-8F09DAAB5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9" y="4124463"/>
            <a:ext cx="1919163" cy="107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NEXT, committed to sustainable timber">
            <a:extLst>
              <a:ext uri="{FF2B5EF4-FFF2-40B4-BE49-F238E27FC236}">
                <a16:creationId xmlns:a16="http://schemas.microsoft.com/office/drawing/2014/main" id="{B8459A94-5C11-1E13-26C4-9FCFC6078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7" y="1826219"/>
            <a:ext cx="1810531" cy="88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Primark+Logo - UK Customer Service Contact Numbers Lists">
            <a:extLst>
              <a:ext uri="{FF2B5EF4-FFF2-40B4-BE49-F238E27FC236}">
                <a16:creationId xmlns:a16="http://schemas.microsoft.com/office/drawing/2014/main" id="{F5AC4925-D6EA-28F1-A6F4-DE7E7EBAC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790" y="5543195"/>
            <a:ext cx="1891336" cy="115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Marks and Spencer M&amp;S Short Logo transparent PNG - StickPNG">
            <a:extLst>
              <a:ext uri="{FF2B5EF4-FFF2-40B4-BE49-F238E27FC236}">
                <a16:creationId xmlns:a16="http://schemas.microsoft.com/office/drawing/2014/main" id="{ED532DA8-70CC-CAE8-ADA4-DC347C87F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78"/>
            <a:ext cx="2347234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D552E7EF-5DD6-8FDA-9085-C232992F3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81013"/>
            <a:ext cx="3442675" cy="107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Pets at Home - Wikipedia">
            <a:extLst>
              <a:ext uri="{FF2B5EF4-FFF2-40B4-BE49-F238E27FC236}">
                <a16:creationId xmlns:a16="http://schemas.microsoft.com/office/drawing/2014/main" id="{D45E6C2D-13ED-0E00-2308-52996956A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737221"/>
            <a:ext cx="1630836" cy="163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celand-Logo - The Bridges Shopping Centre, Sunderland">
            <a:extLst>
              <a:ext uri="{FF2B5EF4-FFF2-40B4-BE49-F238E27FC236}">
                <a16:creationId xmlns:a16="http://schemas.microsoft.com/office/drawing/2014/main" id="{BFB7693D-9292-AE44-563E-DABB10A4F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508" y="3892176"/>
            <a:ext cx="2364854" cy="14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WH Smith Logo transparent PNG - StickPNG">
            <a:extLst>
              <a:ext uri="{FF2B5EF4-FFF2-40B4-BE49-F238E27FC236}">
                <a16:creationId xmlns:a16="http://schemas.microsoft.com/office/drawing/2014/main" id="{C13CFF97-5C1D-0D33-A839-27EC3924C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048" y="5070724"/>
            <a:ext cx="3079074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The Co-operative brand - Wikipedia">
            <a:extLst>
              <a:ext uri="{FF2B5EF4-FFF2-40B4-BE49-F238E27FC236}">
                <a16:creationId xmlns:a16="http://schemas.microsoft.com/office/drawing/2014/main" id="{D0C8D7CC-16BC-930F-6C0A-1628C9FD53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18" descr="Tk Maxx Logo - Free Transparent PNG Download - PNGkey">
            <a:extLst>
              <a:ext uri="{FF2B5EF4-FFF2-40B4-BE49-F238E27FC236}">
                <a16:creationId xmlns:a16="http://schemas.microsoft.com/office/drawing/2014/main" id="{20AC7018-4B9D-AF39-706E-48D6A4F2E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443" y="4431614"/>
            <a:ext cx="2486996" cy="85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Monsoon-logo - The Lanes Shopping Centre">
            <a:extLst>
              <a:ext uri="{FF2B5EF4-FFF2-40B4-BE49-F238E27FC236}">
                <a16:creationId xmlns:a16="http://schemas.microsoft.com/office/drawing/2014/main" id="{BEAA15F0-140D-D3A2-330E-3F033B50F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544" y="2932842"/>
            <a:ext cx="2364854" cy="107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Assets - Co-op">
            <a:extLst>
              <a:ext uri="{FF2B5EF4-FFF2-40B4-BE49-F238E27FC236}">
                <a16:creationId xmlns:a16="http://schemas.microsoft.com/office/drawing/2014/main" id="{D4367182-0272-BE96-B2A0-C2F6D4AC4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969" y="5451397"/>
            <a:ext cx="1351336" cy="135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071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Top Tips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Don’t get a DV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But see the case studies on both the </a:t>
            </a:r>
            <a:r>
              <a:rPr lang="en-GB" i="1" dirty="0"/>
              <a:t>Radius</a:t>
            </a:r>
            <a:r>
              <a:rPr lang="en-GB" dirty="0"/>
              <a:t> and </a:t>
            </a:r>
            <a:r>
              <a:rPr lang="en-GB" i="1" dirty="0" err="1"/>
              <a:t>Dilapsolutions</a:t>
            </a:r>
            <a:r>
              <a:rPr lang="en-GB" dirty="0"/>
              <a:t> websites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Commonly, settlements end up at between the Tenant B.S’s initial (‘try on’) response, and about 50% of 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In Shopping Centres, at zero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Don’t buckle under ‘threats’, fewer than 1% make trial, and over 80% settle through mediation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The classic oxymoron</a:t>
            </a:r>
          </a:p>
        </p:txBody>
      </p:sp>
    </p:spTree>
    <p:extLst>
      <p:ext uri="{BB962C8B-B14F-4D97-AF65-F5344CB8AC3E}">
        <p14:creationId xmlns:p14="http://schemas.microsoft.com/office/powerpoint/2010/main" val="183384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CDA7B9-690A-1BB4-AB7F-CB610B571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1" y="746202"/>
            <a:ext cx="4070073" cy="2056234"/>
          </a:xfrm>
          <a:prstGeom prst="rect">
            <a:avLst/>
          </a:prstGeom>
        </p:spPr>
      </p:pic>
      <p:pic>
        <p:nvPicPr>
          <p:cNvPr id="4" name="Content Placeholder 3" descr="Logo&#10;&#10;Description automatically generated">
            <a:extLst>
              <a:ext uri="{FF2B5EF4-FFF2-40B4-BE49-F238E27FC236}">
                <a16:creationId xmlns:a16="http://schemas.microsoft.com/office/drawing/2014/main" id="{A577C756-59D1-6A3B-37DD-D8DB640175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4006577"/>
            <a:ext cx="4070073" cy="2009598"/>
          </a:xfrm>
          <a:prstGeom prst="rect">
            <a:avLst/>
          </a:prstGeom>
        </p:spPr>
      </p:pic>
      <p:sp>
        <p:nvSpPr>
          <p:cNvPr id="2055" name="Rectangle 2054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7710" y="0"/>
            <a:ext cx="6858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4" name="Rectangle 2056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459486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aeburn Consulting | LinkedIn">
            <a:extLst>
              <a:ext uri="{FF2B5EF4-FFF2-40B4-BE49-F238E27FC236}">
                <a16:creationId xmlns:a16="http://schemas.microsoft.com/office/drawing/2014/main" id="{69EE7233-68F6-D164-D888-09AB9BE93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1025" y="1321658"/>
            <a:ext cx="4070073" cy="407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99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Post Pandemic Commercial Property Market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900"/>
              <a:t>Pandemic has accelerated many pre-existing trends, as well as triggering new shifts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/>
              <a:t>Bricks and mortar retail was already in significant flux, and industrial/logistics investment gem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/>
              <a:t>Many offices were already past their sell by date and Covid has accelerated the ‘</a:t>
            </a:r>
            <a:r>
              <a:rPr lang="en-GB" sz="1900" i="1"/>
              <a:t>flight to quality’</a:t>
            </a:r>
            <a:r>
              <a:rPr lang="en-GB" sz="1900"/>
              <a:t> and in many locations, greater value can now be extracted by repurposing/redeveloping (often as </a:t>
            </a:r>
            <a:r>
              <a:rPr lang="en-GB" sz="1900" err="1"/>
              <a:t>resi</a:t>
            </a:r>
            <a:r>
              <a:rPr lang="en-GB" sz="190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/>
              <a:t>Since 2007 recession, leases of commercial &amp; leisure properties have shortened to commonly 5-10 years, often with tenant breaks at years 3-5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/>
              <a:t>This perfect storm of mounting obsolescence, evolving demand parameters and shorter leases/breaks, is making for an ever increasing volume of either lease renewals or, terminal dilapidations, negotiations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900"/>
          </a:p>
        </p:txBody>
      </p:sp>
    </p:spTree>
    <p:extLst>
      <p:ext uri="{BB962C8B-B14F-4D97-AF65-F5344CB8AC3E}">
        <p14:creationId xmlns:p14="http://schemas.microsoft.com/office/powerpoint/2010/main" val="2543798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FFFFFF"/>
                </a:solidFill>
              </a:rPr>
              <a:t>Dilapidations Fundamentals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188640"/>
            <a:ext cx="5179868" cy="5988323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Section 18 for repairs, and common law for decorations &amp; reinstatement, cap damages at the lower of Cost of Works, </a:t>
            </a:r>
            <a:r>
              <a:rPr lang="en-GB" sz="1900" u="sng" dirty="0"/>
              <a:t>or</a:t>
            </a:r>
            <a:r>
              <a:rPr lang="en-GB" sz="1900" dirty="0"/>
              <a:t> impact on Value (of “</a:t>
            </a:r>
            <a:r>
              <a:rPr lang="en-GB" sz="1900" i="1" dirty="0"/>
              <a:t>the reversion</a:t>
            </a:r>
            <a:r>
              <a:rPr lang="en-GB" sz="1900" dirty="0"/>
              <a:t>”)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The BS identifies breaches &amp; prices remedies as the Expert in </a:t>
            </a:r>
            <a:r>
              <a:rPr lang="en-GB" sz="1900" u="sng" dirty="0"/>
              <a:t>that</a:t>
            </a:r>
            <a:r>
              <a:rPr lang="en-GB" sz="1900" dirty="0"/>
              <a:t> field.  It is not for the BS to either argue certain breaches </a:t>
            </a:r>
            <a:r>
              <a:rPr lang="en-GB" sz="1900" i="1" dirty="0"/>
              <a:t>Not Value Affective </a:t>
            </a:r>
            <a:r>
              <a:rPr lang="en-GB" sz="1900" dirty="0"/>
              <a:t>(</a:t>
            </a:r>
            <a:r>
              <a:rPr lang="en-GB" sz="1900" i="1" dirty="0"/>
              <a:t>NVA</a:t>
            </a:r>
            <a:r>
              <a:rPr lang="en-GB" sz="1900" dirty="0"/>
              <a:t>), </a:t>
            </a:r>
            <a:r>
              <a:rPr lang="en-GB" sz="1900" u="sng" dirty="0"/>
              <a:t>or</a:t>
            </a:r>
            <a:r>
              <a:rPr lang="en-GB" sz="1900" dirty="0"/>
              <a:t> to advise you if a DV is necessary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In practice, impact of </a:t>
            </a:r>
            <a:r>
              <a:rPr lang="en-GB" sz="1900" dirty="0" err="1"/>
              <a:t>dilaps</a:t>
            </a:r>
            <a:r>
              <a:rPr lang="en-GB" sz="1900" dirty="0"/>
              <a:t> on Value is all but </a:t>
            </a:r>
            <a:r>
              <a:rPr lang="en-GB" sz="1900" u="sng" dirty="0"/>
              <a:t>always</a:t>
            </a:r>
            <a:r>
              <a:rPr lang="en-GB" sz="1900" dirty="0"/>
              <a:t> less.  Usually far less.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Because:</a:t>
            </a:r>
          </a:p>
          <a:p>
            <a:pPr marL="800100" lvl="1" indent="-457200">
              <a:buFont typeface="+mj-lt"/>
              <a:buAutoNum type="alphaLcParenR"/>
            </a:pPr>
            <a:r>
              <a:rPr lang="en-GB" sz="1600" dirty="0"/>
              <a:t>The specialist Valuer will judge and persuasively argue, many breaches will be overridden (superseded) by reasonably assumed hypothetical purchaser’s works to repurpose, modernise etc; and</a:t>
            </a:r>
          </a:p>
          <a:p>
            <a:pPr marL="800100" lvl="1" indent="-457200">
              <a:buFont typeface="+mj-lt"/>
              <a:buAutoNum type="alphaLcParenR"/>
            </a:pPr>
            <a:r>
              <a:rPr lang="en-GB" sz="1600" dirty="0"/>
              <a:t>Whilst breaches for the BS to identify and price, not all affect Value (</a:t>
            </a:r>
            <a:r>
              <a:rPr lang="en-GB" sz="1600" i="1" dirty="0"/>
              <a:t>age, character and locality</a:t>
            </a:r>
            <a:r>
              <a:rPr lang="en-GB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84198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FFFFFF"/>
                </a:solidFill>
              </a:rPr>
              <a:t>Dilapidations Fundamentals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476672"/>
            <a:ext cx="5179868" cy="5700291"/>
          </a:xfrm>
        </p:spPr>
        <p:txBody>
          <a:bodyPr anchor="ctr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Commonly the </a:t>
            </a:r>
            <a:r>
              <a:rPr lang="en-GB" sz="1900" u="sng" dirty="0"/>
              <a:t>claimed</a:t>
            </a:r>
            <a:r>
              <a:rPr lang="en-GB" sz="1900" dirty="0"/>
              <a:t> works are </a:t>
            </a:r>
            <a:r>
              <a:rPr lang="en-GB" sz="1900" u="sng" dirty="0"/>
              <a:t>not</a:t>
            </a:r>
            <a:r>
              <a:rPr lang="en-GB" sz="1900" dirty="0"/>
              <a:t> done.  Paragraph 9.4 of the </a:t>
            </a:r>
            <a:r>
              <a:rPr lang="en-GB" sz="1900" i="1" dirty="0"/>
              <a:t>Dilapidations Protocol </a:t>
            </a:r>
            <a:r>
              <a:rPr lang="en-GB" sz="1900" dirty="0"/>
              <a:t>obligates Landlords to produce their own DV in these cases.</a:t>
            </a:r>
          </a:p>
          <a:p>
            <a:pPr marL="0" indent="0">
              <a:buNone/>
            </a:pPr>
            <a:endParaRPr lang="en-GB" sz="19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Don’t settle without requiring one, then robustly rebutting it.</a:t>
            </a:r>
          </a:p>
          <a:p>
            <a:pPr marL="0" indent="0">
              <a:buNone/>
            </a:pPr>
            <a:endParaRPr lang="en-GB" sz="19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It is a Valuer, not a BS, who advises if a Landlord’s reletting with an SoC and/or extended RFP </a:t>
            </a:r>
            <a:r>
              <a:rPr lang="en-GB" sz="1900" b="1" i="1" dirty="0"/>
              <a:t>really</a:t>
            </a:r>
            <a:r>
              <a:rPr lang="en-GB" sz="1900" dirty="0"/>
              <a:t> supports the Landlord’s dilapidations claim?!?</a:t>
            </a:r>
          </a:p>
          <a:p>
            <a:pPr marL="0" indent="0">
              <a:buNone/>
            </a:pPr>
            <a:endParaRPr lang="en-GB" sz="19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Without a DV, it follows that settlement usually ends up about half way between opposing building surveyors opening shots.</a:t>
            </a:r>
          </a:p>
          <a:p>
            <a:pPr marL="0" indent="0">
              <a:buNone/>
            </a:pPr>
            <a:endParaRPr lang="en-GB" sz="19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900" u="sng" dirty="0"/>
              <a:t>With</a:t>
            </a:r>
            <a:r>
              <a:rPr lang="en-GB" sz="1900" dirty="0"/>
              <a:t> a DV, settlement ends up at worse near, at best well below, </a:t>
            </a:r>
            <a:r>
              <a:rPr lang="en-GB" sz="1900" i="1" dirty="0"/>
              <a:t>your</a:t>
            </a:r>
            <a:r>
              <a:rPr lang="en-GB" sz="1900" dirty="0"/>
              <a:t> Building Surveyors minimum costs assessment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0" indent="0">
              <a:buNone/>
            </a:pPr>
            <a:endParaRPr lang="en-GB" sz="1900" u="sng" dirty="0"/>
          </a:p>
        </p:txBody>
      </p:sp>
    </p:spTree>
    <p:extLst>
      <p:ext uri="{BB962C8B-B14F-4D97-AF65-F5344CB8AC3E}">
        <p14:creationId xmlns:p14="http://schemas.microsoft.com/office/powerpoint/2010/main" val="3676595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0200" y="804335"/>
            <a:ext cx="3754752" cy="8244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ROTHERHAM</a:t>
            </a:r>
          </a:p>
        </p:txBody>
      </p:sp>
      <p:sp>
        <p:nvSpPr>
          <p:cNvPr id="61" name="Freeform: Shape 54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reeform: Shape 56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518115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D5500BC-2781-6F78-3155-55BDB8BCA46F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180" y="643466"/>
            <a:ext cx="3078957" cy="4105276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93533" y="1916832"/>
            <a:ext cx="3754752" cy="41368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 defTabSz="914400"/>
            <a:r>
              <a:rPr lang="en-US" sz="1200" dirty="0"/>
              <a:t>LL’s Common Law Claim - £100,000</a:t>
            </a:r>
          </a:p>
          <a:p>
            <a:pPr indent="-228600" defTabSz="914400"/>
            <a:endParaRPr lang="en-US" sz="1200" dirty="0"/>
          </a:p>
          <a:p>
            <a:pPr marL="457200" indent="-228600" defTabSz="914400"/>
            <a:r>
              <a:rPr lang="en-US" sz="1200" dirty="0"/>
              <a:t>T’s B.S RESPONSE -  £50,000</a:t>
            </a:r>
          </a:p>
          <a:p>
            <a:pPr marL="457200" indent="-228600" defTabSz="914400"/>
            <a:endParaRPr lang="en-US" sz="1200" dirty="0"/>
          </a:p>
          <a:p>
            <a:pPr marL="457200" indent="-228600" defTabSz="914400"/>
            <a:r>
              <a:rPr lang="en-US" sz="1200" dirty="0"/>
              <a:t>DV - £20,000</a:t>
            </a:r>
          </a:p>
          <a:p>
            <a:pPr marL="0" indent="-228600" defTabSz="914400"/>
            <a:endParaRPr lang="en-US" sz="1200" dirty="0"/>
          </a:p>
          <a:p>
            <a:pPr marL="457200" indent="-228600" defTabSz="914400"/>
            <a:r>
              <a:rPr lang="en-US" sz="1200" dirty="0"/>
              <a:t>RESULT - £20,000</a:t>
            </a:r>
          </a:p>
          <a:p>
            <a:pPr marL="0" indent="-228600" defTabSz="914400"/>
            <a:endParaRPr lang="en-US" sz="1200" dirty="0"/>
          </a:p>
          <a:p>
            <a:pPr marL="457200" indent="-228600" defTabSz="914400"/>
            <a:r>
              <a:rPr lang="en-US" sz="1200" dirty="0"/>
              <a:t>Much of the claim related to the upper floors including:</a:t>
            </a:r>
          </a:p>
          <a:p>
            <a:pPr marL="1257300" lvl="2" indent="-228600" defTabSz="914400"/>
            <a:r>
              <a:rPr lang="en-US" sz="1200" dirty="0"/>
              <a:t>Strip out of partitions</a:t>
            </a:r>
          </a:p>
          <a:p>
            <a:pPr marL="1257300" lvl="2" indent="-228600" defTabSz="914400"/>
            <a:r>
              <a:rPr lang="en-US" sz="1200" dirty="0"/>
              <a:t>Redecoration</a:t>
            </a:r>
          </a:p>
          <a:p>
            <a:pPr marL="1257300" lvl="2" indent="-228600" defTabSz="914400"/>
            <a:r>
              <a:rPr lang="en-US" sz="1200" dirty="0"/>
              <a:t>Replace floor coverings</a:t>
            </a:r>
          </a:p>
          <a:p>
            <a:pPr marL="1257300" lvl="2" indent="-228600" defTabSz="914400"/>
            <a:endParaRPr lang="en-US" sz="1200" dirty="0"/>
          </a:p>
          <a:p>
            <a:pPr marL="457200" indent="-228600" defTabSz="914400"/>
            <a:r>
              <a:rPr lang="en-US" sz="1200" dirty="0"/>
              <a:t>The upper floors will attract little value, regardless of condition – therefore these works unlikely to be ‘</a:t>
            </a:r>
            <a:r>
              <a:rPr lang="en-US" sz="1200" i="1" dirty="0"/>
              <a:t>value affective</a:t>
            </a:r>
            <a:r>
              <a:rPr lang="en-US" sz="1200" dirty="0"/>
              <a:t>’</a:t>
            </a:r>
          </a:p>
          <a:p>
            <a:pPr marL="457200" indent="-228600" defTabSz="914400"/>
            <a:endParaRPr lang="en-US" sz="900" dirty="0"/>
          </a:p>
          <a:p>
            <a:pPr indent="-228600" defTabSz="914400"/>
            <a:endParaRPr lang="en-US" sz="900" dirty="0"/>
          </a:p>
          <a:p>
            <a:pPr indent="-228600" defTabSz="914400"/>
            <a:endParaRPr lang="en-US" sz="9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CBCBA2E-0025-41F3-50F1-F8F22F62D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81" y="5131681"/>
            <a:ext cx="2282596" cy="112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7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0200" y="548681"/>
            <a:ext cx="3754752" cy="10801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NEWARK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518115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A28703-0E24-075C-A013-A94E58E7D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-239979" y="1156625"/>
            <a:ext cx="4105276" cy="3078957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93533" y="1628800"/>
            <a:ext cx="3754752" cy="44248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 defTabSz="914400"/>
            <a:r>
              <a:rPr lang="en-US" sz="1400" dirty="0"/>
              <a:t>COMMON LAW AGREED BETWEEN B.S - £100,000</a:t>
            </a:r>
          </a:p>
          <a:p>
            <a:pPr marL="0" indent="-228600" defTabSz="914400"/>
            <a:endParaRPr lang="en-US" sz="1400" dirty="0"/>
          </a:p>
          <a:p>
            <a:pPr marL="457200" indent="-228600" defTabSz="914400"/>
            <a:r>
              <a:rPr lang="en-US" sz="1400" dirty="0"/>
              <a:t>GF of property relet at lease expiry to </a:t>
            </a:r>
            <a:r>
              <a:rPr lang="en-US" sz="1400" i="1" dirty="0" err="1"/>
              <a:t>Bodycare</a:t>
            </a:r>
            <a:r>
              <a:rPr lang="en-US" sz="1400" i="1" dirty="0"/>
              <a:t> – </a:t>
            </a:r>
            <a:r>
              <a:rPr lang="en-US" sz="1400" dirty="0"/>
              <a:t>upper floors retained by Landlord </a:t>
            </a:r>
          </a:p>
          <a:p>
            <a:pPr marL="0" indent="-228600" defTabSz="914400"/>
            <a:endParaRPr lang="en-US" sz="1400" dirty="0"/>
          </a:p>
          <a:p>
            <a:pPr marL="457200" indent="-228600" defTabSz="914400"/>
            <a:r>
              <a:rPr lang="en-US" sz="1400" dirty="0"/>
              <a:t>DV - £50,000 – mainly relating to roof works that would have to be undertaken as Landlord responsibility</a:t>
            </a:r>
          </a:p>
          <a:p>
            <a:pPr marL="457200" indent="-228600" defTabSz="914400"/>
            <a:endParaRPr lang="en-US" sz="1400" dirty="0"/>
          </a:p>
          <a:p>
            <a:pPr marL="457200" indent="-228600" defTabSz="914400"/>
            <a:r>
              <a:rPr lang="en-US" sz="1400" dirty="0"/>
              <a:t>Two upper floors unlikely to be relet regardless of condition – no market</a:t>
            </a:r>
          </a:p>
          <a:p>
            <a:pPr marL="0" indent="-228600" defTabSz="914400"/>
            <a:endParaRPr lang="en-US" sz="1400" dirty="0"/>
          </a:p>
          <a:p>
            <a:pPr marL="457200" indent="-228600" defTabSz="914400"/>
            <a:r>
              <a:rPr lang="en-US" sz="1400" dirty="0"/>
              <a:t>RESULT - £67,500</a:t>
            </a:r>
          </a:p>
          <a:p>
            <a:pPr marL="0" indent="-228600" defTabSz="914400"/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2C85F8-08E3-56C4-D2CE-8A2EED25F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013176"/>
            <a:ext cx="2377949" cy="120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10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90200" y="548681"/>
            <a:ext cx="3754752" cy="10801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OXFORD </a:t>
            </a:r>
          </a:p>
        </p:txBody>
      </p:sp>
      <p:sp>
        <p:nvSpPr>
          <p:cNvPr id="27" name="Freeform: Shape 29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518115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 descr="A picture containing text, building, outdoor, road&#10;&#10;Description automatically generated">
            <a:extLst>
              <a:ext uri="{FF2B5EF4-FFF2-40B4-BE49-F238E27FC236}">
                <a16:creationId xmlns:a16="http://schemas.microsoft.com/office/drawing/2014/main" id="{8A8BB57B-6309-27DA-2F26-ABECD2A36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 r="11703"/>
          <a:stretch/>
        </p:blipFill>
        <p:spPr bwMode="auto">
          <a:xfrm>
            <a:off x="391174" y="286808"/>
            <a:ext cx="2842969" cy="4818592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93533" y="1628800"/>
            <a:ext cx="3754752" cy="44248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 defTabSz="914400"/>
            <a:r>
              <a:rPr lang="en-US" sz="1400" dirty="0"/>
              <a:t>LL’s CLAIM - £300,000</a:t>
            </a:r>
          </a:p>
          <a:p>
            <a:pPr marL="0" indent="-228600" defTabSz="914400"/>
            <a:endParaRPr lang="en-US" sz="1400" dirty="0"/>
          </a:p>
          <a:p>
            <a:pPr marL="457200" indent="-228600" defTabSz="914400"/>
            <a:r>
              <a:rPr lang="en-US" sz="1400" dirty="0"/>
              <a:t>T B.S RESPONSE - £165,000</a:t>
            </a:r>
          </a:p>
          <a:p>
            <a:pPr marL="0" indent="-228600" defTabSz="914400"/>
            <a:endParaRPr lang="en-US" sz="1400" dirty="0"/>
          </a:p>
          <a:p>
            <a:pPr marL="457200" indent="-228600" defTabSz="914400"/>
            <a:r>
              <a:rPr lang="en-US" sz="1400" dirty="0"/>
              <a:t>DV - £50,000</a:t>
            </a:r>
          </a:p>
          <a:p>
            <a:pPr marL="0" indent="-228600" defTabSz="914400"/>
            <a:endParaRPr lang="en-US" sz="1400" dirty="0"/>
          </a:p>
          <a:p>
            <a:pPr marL="457200" indent="-228600" defTabSz="914400"/>
            <a:r>
              <a:rPr lang="en-US" sz="1400" dirty="0"/>
              <a:t>RESULT - £50,000</a:t>
            </a:r>
          </a:p>
          <a:p>
            <a:pPr marL="0" indent="-228600" defTabSz="914400"/>
            <a:endParaRPr lang="en-US" sz="1400" dirty="0"/>
          </a:p>
          <a:p>
            <a:pPr marL="457200" indent="-228600" defTabSz="914400"/>
            <a:r>
              <a:rPr lang="en-US" sz="1400" dirty="0"/>
              <a:t>NVA Works included:</a:t>
            </a:r>
          </a:p>
          <a:p>
            <a:pPr marL="857250" lvl="1" indent="-228600" defTabSz="914400"/>
            <a:r>
              <a:rPr lang="en-US" sz="1400" dirty="0"/>
              <a:t>Internal Decorations</a:t>
            </a:r>
          </a:p>
          <a:p>
            <a:pPr marL="857250" lvl="1" indent="-228600" defTabSz="914400"/>
            <a:r>
              <a:rPr lang="en-US" sz="1400" dirty="0"/>
              <a:t>Works to upper floor ancillary – to be converted</a:t>
            </a:r>
          </a:p>
          <a:p>
            <a:pPr marL="400050" lvl="1" indent="-228600" defTabSz="914400"/>
            <a:endParaRPr lang="en-US" sz="1400" dirty="0"/>
          </a:p>
          <a:p>
            <a:pPr marL="457200" indent="-228600" defTabSz="914400"/>
            <a:r>
              <a:rPr lang="en-US" sz="1400" dirty="0"/>
              <a:t>Simultaneously agreed sub lease Dilapidations</a:t>
            </a:r>
          </a:p>
          <a:p>
            <a:pPr marL="457200" indent="-228600" defTabSz="914400"/>
            <a:endParaRPr lang="en-US" sz="1000" dirty="0"/>
          </a:p>
          <a:p>
            <a:pPr indent="-228600" defTabSz="914400"/>
            <a:endParaRPr lang="en-US" sz="1000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18FA486E-9358-848C-44F0-F435A6133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4941168"/>
            <a:ext cx="2520280" cy="124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71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48578" y="476673"/>
            <a:ext cx="3776087" cy="12241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400" dirty="0"/>
              <a:t>HEREFORD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518115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235872-5F45-9ED8-9FD3-87D51CC99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16" y="4941168"/>
            <a:ext cx="2256051" cy="1115659"/>
          </a:xfrm>
          <a:prstGeom prst="rect">
            <a:avLst/>
          </a:prstGeom>
        </p:spPr>
      </p:pic>
      <p:pic>
        <p:nvPicPr>
          <p:cNvPr id="2" name="Picture 1" descr="C:\Users\Neil &amp; Katie\AppData\Local\Microsoft\Windows\Temporary Internet Files\Content.IE5\1S6IQGTR\139.jpg">
            <a:extLst>
              <a:ext uri="{FF2B5EF4-FFF2-40B4-BE49-F238E27FC236}">
                <a16:creationId xmlns:a16="http://schemas.microsoft.com/office/drawing/2014/main" id="{05FF1D76-FDE2-DED7-A0FE-B0CD4337FF9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001" y="1116852"/>
            <a:ext cx="3291903" cy="288821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51911" y="1700808"/>
            <a:ext cx="3776088" cy="43528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GB" sz="1400" dirty="0"/>
              <a:t>LL’S CLAIM - £235,000</a:t>
            </a:r>
          </a:p>
          <a:p>
            <a:endParaRPr lang="en-GB" sz="1400" dirty="0"/>
          </a:p>
          <a:p>
            <a:pPr marL="457200" indent="-457200"/>
            <a:r>
              <a:rPr lang="en-GB" sz="1400" dirty="0"/>
              <a:t>DV - £25,000</a:t>
            </a:r>
          </a:p>
          <a:p>
            <a:pPr marL="457200" indent="-457200"/>
            <a:endParaRPr lang="en-GB" sz="1400" dirty="0"/>
          </a:p>
          <a:p>
            <a:pPr marL="457200" indent="-457200"/>
            <a:r>
              <a:rPr lang="en-GB" sz="1400" dirty="0"/>
              <a:t>Property relet to The Range</a:t>
            </a:r>
          </a:p>
          <a:p>
            <a:pPr marL="457200" indent="-457200"/>
            <a:endParaRPr lang="en-GB" sz="1400" dirty="0"/>
          </a:p>
          <a:p>
            <a:pPr marL="457200" indent="-457200"/>
            <a:r>
              <a:rPr lang="en-GB" sz="1400" dirty="0"/>
              <a:t>Deal included £168k incentive – LL claimed this was in lieu of works</a:t>
            </a:r>
          </a:p>
          <a:p>
            <a:pPr marL="457200" indent="-457200"/>
            <a:endParaRPr lang="en-GB" sz="1400" dirty="0"/>
          </a:p>
          <a:p>
            <a:pPr marL="457200" indent="-457200"/>
            <a:r>
              <a:rPr lang="en-GB" sz="1400" dirty="0"/>
              <a:t>Analysis of local comps illustrated this was market led</a:t>
            </a:r>
          </a:p>
          <a:p>
            <a:pPr marL="457200" indent="-457200"/>
            <a:endParaRPr lang="en-GB" sz="1400" dirty="0"/>
          </a:p>
          <a:p>
            <a:pPr marL="457200" indent="-457200"/>
            <a:r>
              <a:rPr lang="en-GB" sz="1400" dirty="0"/>
              <a:t>Settlement £50,000</a:t>
            </a:r>
          </a:p>
          <a:p>
            <a:pPr marL="457200" indent="-228600" defTabSz="914400"/>
            <a:endParaRPr lang="en-US" sz="1000" dirty="0"/>
          </a:p>
          <a:p>
            <a:pPr indent="-228600" defTabSz="914400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08876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2">
      <a:dk1>
        <a:sysClr val="windowText" lastClr="000000"/>
      </a:dk1>
      <a:lt1>
        <a:sysClr val="window" lastClr="FFFFFF"/>
      </a:lt1>
      <a:dk2>
        <a:srgbClr val="FF0000"/>
      </a:dk2>
      <a:lt2>
        <a:srgbClr val="FF0000"/>
      </a:lt2>
      <a:accent1>
        <a:srgbClr val="FF0000"/>
      </a:accent1>
      <a:accent2>
        <a:srgbClr val="FF0000"/>
      </a:accent2>
      <a:accent3>
        <a:srgbClr val="FF0000"/>
      </a:accent3>
      <a:accent4>
        <a:srgbClr val="FF0000"/>
      </a:accent4>
      <a:accent5>
        <a:srgbClr val="FF0000"/>
      </a:accent5>
      <a:accent6>
        <a:srgbClr val="FF0000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781</Words>
  <Application>Microsoft Office PowerPoint</Application>
  <PresentationFormat>On-screen Show (4:3)</PresentationFormat>
  <Paragraphs>106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Custom Design</vt:lpstr>
      <vt:lpstr>1_Custom Design</vt:lpstr>
      <vt:lpstr>2_Custom Design</vt:lpstr>
      <vt:lpstr>3_Custom Design</vt:lpstr>
      <vt:lpstr>Office Theme</vt:lpstr>
      <vt:lpstr>PowerPoint Presentation</vt:lpstr>
      <vt:lpstr>PowerPoint Presentation</vt:lpstr>
      <vt:lpstr>Post Pandemic Commercial Property Market</vt:lpstr>
      <vt:lpstr>Dilapidations Fundamentals </vt:lpstr>
      <vt:lpstr>Dilapidations Fundamentals </vt:lpstr>
      <vt:lpstr>ROTHERHAM</vt:lpstr>
      <vt:lpstr>NEWARK</vt:lpstr>
      <vt:lpstr>OXFORD </vt:lpstr>
      <vt:lpstr>HEREFORD</vt:lpstr>
      <vt:lpstr>SLOUGH</vt:lpstr>
      <vt:lpstr>CANTERBURY </vt:lpstr>
      <vt:lpstr>PowerPoint Presentation</vt:lpstr>
      <vt:lpstr>Top Tips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Burridge</dc:creator>
  <cp:lastModifiedBy>Rachel Wright</cp:lastModifiedBy>
  <cp:revision>10</cp:revision>
  <dcterms:created xsi:type="dcterms:W3CDTF">2020-11-16T12:53:31Z</dcterms:created>
  <dcterms:modified xsi:type="dcterms:W3CDTF">2022-09-13T14:58:29Z</dcterms:modified>
</cp:coreProperties>
</file>